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handoutMasterIdLst>
    <p:handoutMasterId r:id="rId45"/>
  </p:handoutMasterIdLst>
  <p:sldIdLst>
    <p:sldId id="256" r:id="rId2"/>
    <p:sldId id="270" r:id="rId3"/>
    <p:sldId id="272" r:id="rId4"/>
    <p:sldId id="273" r:id="rId5"/>
    <p:sldId id="274" r:id="rId6"/>
    <p:sldId id="287" r:id="rId7"/>
    <p:sldId id="276" r:id="rId8"/>
    <p:sldId id="277" r:id="rId9"/>
    <p:sldId id="278" r:id="rId10"/>
    <p:sldId id="279" r:id="rId11"/>
    <p:sldId id="280" r:id="rId12"/>
    <p:sldId id="281" r:id="rId13"/>
    <p:sldId id="282" r:id="rId14"/>
    <p:sldId id="283" r:id="rId15"/>
    <p:sldId id="284" r:id="rId16"/>
    <p:sldId id="265" r:id="rId17"/>
    <p:sldId id="266" r:id="rId18"/>
    <p:sldId id="289" r:id="rId19"/>
    <p:sldId id="267" r:id="rId20"/>
    <p:sldId id="298" r:id="rId21"/>
    <p:sldId id="268" r:id="rId22"/>
    <p:sldId id="300" r:id="rId23"/>
    <p:sldId id="258" r:id="rId24"/>
    <p:sldId id="301" r:id="rId25"/>
    <p:sldId id="302" r:id="rId26"/>
    <p:sldId id="292" r:id="rId27"/>
    <p:sldId id="259" r:id="rId28"/>
    <p:sldId id="303" r:id="rId29"/>
    <p:sldId id="260" r:id="rId30"/>
    <p:sldId id="304" r:id="rId31"/>
    <p:sldId id="261" r:id="rId32"/>
    <p:sldId id="305" r:id="rId33"/>
    <p:sldId id="262" r:id="rId34"/>
    <p:sldId id="306" r:id="rId35"/>
    <p:sldId id="294" r:id="rId36"/>
    <p:sldId id="263" r:id="rId37"/>
    <p:sldId id="307" r:id="rId38"/>
    <p:sldId id="296" r:id="rId39"/>
    <p:sldId id="269" r:id="rId40"/>
    <p:sldId id="308" r:id="rId41"/>
    <p:sldId id="285" r:id="rId42"/>
    <p:sldId id="295" r:id="rId4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2" autoAdjust="0"/>
    <p:restoredTop sz="94660"/>
  </p:normalViewPr>
  <p:slideViewPr>
    <p:cSldViewPr>
      <p:cViewPr>
        <p:scale>
          <a:sx n="94" d="100"/>
          <a:sy n="94" d="100"/>
        </p:scale>
        <p:origin x="-540" y="-2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5138"/>
          </a:xfrm>
          <a:prstGeom prst="rect">
            <a:avLst/>
          </a:prstGeom>
        </p:spPr>
        <p:txBody>
          <a:bodyPr vert="horz" lIns="91440" tIns="45720" rIns="91440" bIns="45720" rtlCol="0"/>
          <a:lstStyle>
            <a:lvl1pPr algn="r">
              <a:defRPr sz="1200"/>
            </a:lvl1pPr>
          </a:lstStyle>
          <a:p>
            <a:fld id="{FE31C965-0078-44FB-8127-D4031678F3E3}" type="datetimeFigureOut">
              <a:rPr lang="en-US" smtClean="0"/>
              <a:t>3/18/2015</a:t>
            </a:fld>
            <a:endParaRPr lang="en-US"/>
          </a:p>
        </p:txBody>
      </p:sp>
      <p:sp>
        <p:nvSpPr>
          <p:cNvPr id="4" name="Footer Placeholder 3"/>
          <p:cNvSpPr>
            <a:spLocks noGrp="1"/>
          </p:cNvSpPr>
          <p:nvPr>
            <p:ph type="ftr" sz="quarter" idx="2"/>
          </p:nvPr>
        </p:nvSpPr>
        <p:spPr>
          <a:xfrm>
            <a:off x="0" y="8829675"/>
            <a:ext cx="303784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675"/>
            <a:ext cx="3037840" cy="465138"/>
          </a:xfrm>
          <a:prstGeom prst="rect">
            <a:avLst/>
          </a:prstGeom>
        </p:spPr>
        <p:txBody>
          <a:bodyPr vert="horz" lIns="91440" tIns="45720" rIns="91440" bIns="45720" rtlCol="0" anchor="b"/>
          <a:lstStyle>
            <a:lvl1pPr algn="r">
              <a:defRPr sz="1200"/>
            </a:lvl1pPr>
          </a:lstStyle>
          <a:p>
            <a:fld id="{8617F311-A356-4106-B84E-E1DDF195108E}" type="slidenum">
              <a:rPr lang="en-US" smtClean="0"/>
              <a:t>‹#›</a:t>
            </a:fld>
            <a:endParaRPr lang="en-US"/>
          </a:p>
        </p:txBody>
      </p:sp>
    </p:spTree>
    <p:extLst>
      <p:ext uri="{BB962C8B-B14F-4D97-AF65-F5344CB8AC3E}">
        <p14:creationId xmlns:p14="http://schemas.microsoft.com/office/powerpoint/2010/main" val="2114506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2"/>
            <a:ext cx="3038475" cy="464981"/>
          </a:xfrm>
          <a:prstGeom prst="rect">
            <a:avLst/>
          </a:prstGeom>
        </p:spPr>
        <p:txBody>
          <a:bodyPr vert="horz" lIns="90895" tIns="45447" rIns="90895" bIns="45447" rtlCol="0"/>
          <a:lstStyle>
            <a:lvl1pPr algn="l">
              <a:defRPr sz="1200"/>
            </a:lvl1pPr>
          </a:lstStyle>
          <a:p>
            <a:endParaRPr lang="en-US" dirty="0"/>
          </a:p>
        </p:txBody>
      </p:sp>
      <p:sp>
        <p:nvSpPr>
          <p:cNvPr id="3" name="Date Placeholder 2"/>
          <p:cNvSpPr>
            <a:spLocks noGrp="1"/>
          </p:cNvSpPr>
          <p:nvPr>
            <p:ph type="dt" idx="1"/>
          </p:nvPr>
        </p:nvSpPr>
        <p:spPr>
          <a:xfrm>
            <a:off x="3970342" y="2"/>
            <a:ext cx="3038475" cy="464981"/>
          </a:xfrm>
          <a:prstGeom prst="rect">
            <a:avLst/>
          </a:prstGeom>
        </p:spPr>
        <p:txBody>
          <a:bodyPr vert="horz" lIns="90895" tIns="45447" rIns="90895" bIns="45447" rtlCol="0"/>
          <a:lstStyle>
            <a:lvl1pPr algn="r">
              <a:defRPr sz="1200"/>
            </a:lvl1pPr>
          </a:lstStyle>
          <a:p>
            <a:fld id="{6081DA4A-5DDE-4D94-8017-86FF19694574}" type="datetimeFigureOut">
              <a:rPr lang="en-US" smtClean="0"/>
              <a:t>3/18/2015</a:t>
            </a:fld>
            <a:endParaRPr lang="en-US" dirty="0"/>
          </a:p>
        </p:txBody>
      </p:sp>
      <p:sp>
        <p:nvSpPr>
          <p:cNvPr id="4" name="Slide Image Placeholder 3"/>
          <p:cNvSpPr>
            <a:spLocks noGrp="1" noRot="1" noChangeAspect="1"/>
          </p:cNvSpPr>
          <p:nvPr>
            <p:ph type="sldImg" idx="2"/>
          </p:nvPr>
        </p:nvSpPr>
        <p:spPr>
          <a:xfrm>
            <a:off x="1179513" y="695325"/>
            <a:ext cx="4651375" cy="3487738"/>
          </a:xfrm>
          <a:prstGeom prst="rect">
            <a:avLst/>
          </a:prstGeom>
          <a:noFill/>
          <a:ln w="12700">
            <a:solidFill>
              <a:prstClr val="black"/>
            </a:solidFill>
          </a:ln>
        </p:spPr>
        <p:txBody>
          <a:bodyPr vert="horz" lIns="90895" tIns="45447" rIns="90895" bIns="45447" rtlCol="0" anchor="ctr"/>
          <a:lstStyle/>
          <a:p>
            <a:endParaRPr lang="en-US" dirty="0"/>
          </a:p>
        </p:txBody>
      </p:sp>
      <p:sp>
        <p:nvSpPr>
          <p:cNvPr id="5" name="Notes Placeholder 4"/>
          <p:cNvSpPr>
            <a:spLocks noGrp="1"/>
          </p:cNvSpPr>
          <p:nvPr>
            <p:ph type="body" sz="quarter" idx="3"/>
          </p:nvPr>
        </p:nvSpPr>
        <p:spPr>
          <a:xfrm>
            <a:off x="701679" y="4416511"/>
            <a:ext cx="5607049" cy="4183220"/>
          </a:xfrm>
          <a:prstGeom prst="rect">
            <a:avLst/>
          </a:prstGeom>
        </p:spPr>
        <p:txBody>
          <a:bodyPr vert="horz" lIns="90895" tIns="45447" rIns="90895" bIns="4544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829826"/>
            <a:ext cx="3038475" cy="464981"/>
          </a:xfrm>
          <a:prstGeom prst="rect">
            <a:avLst/>
          </a:prstGeom>
        </p:spPr>
        <p:txBody>
          <a:bodyPr vert="horz" lIns="90895" tIns="45447" rIns="90895" bIns="4544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42" y="8829826"/>
            <a:ext cx="3038475" cy="464981"/>
          </a:xfrm>
          <a:prstGeom prst="rect">
            <a:avLst/>
          </a:prstGeom>
        </p:spPr>
        <p:txBody>
          <a:bodyPr vert="horz" lIns="90895" tIns="45447" rIns="90895" bIns="45447" rtlCol="0" anchor="b"/>
          <a:lstStyle>
            <a:lvl1pPr algn="r">
              <a:defRPr sz="1200"/>
            </a:lvl1pPr>
          </a:lstStyle>
          <a:p>
            <a:fld id="{F892431A-3C3A-4A19-A838-411FC31E0E53}" type="slidenum">
              <a:rPr lang="en-US" smtClean="0"/>
              <a:t>‹#›</a:t>
            </a:fld>
            <a:endParaRPr lang="en-US" dirty="0"/>
          </a:p>
        </p:txBody>
      </p:sp>
    </p:spTree>
    <p:extLst>
      <p:ext uri="{BB962C8B-B14F-4D97-AF65-F5344CB8AC3E}">
        <p14:creationId xmlns:p14="http://schemas.microsoft.com/office/powerpoint/2010/main" val="2545203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1170209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10</a:t>
            </a:fld>
            <a:endParaRPr lang="en-US" dirty="0"/>
          </a:p>
        </p:txBody>
      </p:sp>
    </p:spTree>
    <p:extLst>
      <p:ext uri="{BB962C8B-B14F-4D97-AF65-F5344CB8AC3E}">
        <p14:creationId xmlns:p14="http://schemas.microsoft.com/office/powerpoint/2010/main" val="2977651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11</a:t>
            </a:fld>
            <a:endParaRPr lang="en-US" dirty="0"/>
          </a:p>
        </p:txBody>
      </p:sp>
    </p:spTree>
    <p:extLst>
      <p:ext uri="{BB962C8B-B14F-4D97-AF65-F5344CB8AC3E}">
        <p14:creationId xmlns:p14="http://schemas.microsoft.com/office/powerpoint/2010/main" val="4121305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12</a:t>
            </a:fld>
            <a:endParaRPr lang="en-US" dirty="0"/>
          </a:p>
        </p:txBody>
      </p:sp>
    </p:spTree>
    <p:extLst>
      <p:ext uri="{BB962C8B-B14F-4D97-AF65-F5344CB8AC3E}">
        <p14:creationId xmlns:p14="http://schemas.microsoft.com/office/powerpoint/2010/main" val="2472100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13</a:t>
            </a:fld>
            <a:endParaRPr lang="en-US" dirty="0"/>
          </a:p>
        </p:txBody>
      </p:sp>
    </p:spTree>
    <p:extLst>
      <p:ext uri="{BB962C8B-B14F-4D97-AF65-F5344CB8AC3E}">
        <p14:creationId xmlns:p14="http://schemas.microsoft.com/office/powerpoint/2010/main" val="4291133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14</a:t>
            </a:fld>
            <a:endParaRPr lang="en-US" dirty="0"/>
          </a:p>
        </p:txBody>
      </p:sp>
    </p:spTree>
    <p:extLst>
      <p:ext uri="{BB962C8B-B14F-4D97-AF65-F5344CB8AC3E}">
        <p14:creationId xmlns:p14="http://schemas.microsoft.com/office/powerpoint/2010/main" val="414135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15</a:t>
            </a:fld>
            <a:endParaRPr lang="en-US" dirty="0"/>
          </a:p>
        </p:txBody>
      </p:sp>
    </p:spTree>
    <p:extLst>
      <p:ext uri="{BB962C8B-B14F-4D97-AF65-F5344CB8AC3E}">
        <p14:creationId xmlns:p14="http://schemas.microsoft.com/office/powerpoint/2010/main" val="3951317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16</a:t>
            </a:fld>
            <a:endParaRPr lang="en-US" dirty="0"/>
          </a:p>
        </p:txBody>
      </p:sp>
    </p:spTree>
    <p:extLst>
      <p:ext uri="{BB962C8B-B14F-4D97-AF65-F5344CB8AC3E}">
        <p14:creationId xmlns:p14="http://schemas.microsoft.com/office/powerpoint/2010/main" val="1359330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17</a:t>
            </a:fld>
            <a:endParaRPr lang="en-US" dirty="0"/>
          </a:p>
        </p:txBody>
      </p:sp>
    </p:spTree>
    <p:extLst>
      <p:ext uri="{BB962C8B-B14F-4D97-AF65-F5344CB8AC3E}">
        <p14:creationId xmlns:p14="http://schemas.microsoft.com/office/powerpoint/2010/main" val="1178700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18</a:t>
            </a:fld>
            <a:endParaRPr lang="en-US" dirty="0"/>
          </a:p>
        </p:txBody>
      </p:sp>
    </p:spTree>
    <p:extLst>
      <p:ext uri="{BB962C8B-B14F-4D97-AF65-F5344CB8AC3E}">
        <p14:creationId xmlns:p14="http://schemas.microsoft.com/office/powerpoint/2010/main" val="1409641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19</a:t>
            </a:fld>
            <a:endParaRPr lang="en-US" dirty="0"/>
          </a:p>
        </p:txBody>
      </p:sp>
    </p:spTree>
    <p:extLst>
      <p:ext uri="{BB962C8B-B14F-4D97-AF65-F5344CB8AC3E}">
        <p14:creationId xmlns:p14="http://schemas.microsoft.com/office/powerpoint/2010/main" val="2744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a:t>
            </a:fld>
            <a:endParaRPr lang="en-US" dirty="0"/>
          </a:p>
        </p:txBody>
      </p:sp>
    </p:spTree>
    <p:extLst>
      <p:ext uri="{BB962C8B-B14F-4D97-AF65-F5344CB8AC3E}">
        <p14:creationId xmlns:p14="http://schemas.microsoft.com/office/powerpoint/2010/main" val="4023001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20</a:t>
            </a:fld>
            <a:endParaRPr lang="en-US" dirty="0"/>
          </a:p>
        </p:txBody>
      </p:sp>
    </p:spTree>
    <p:extLst>
      <p:ext uri="{BB962C8B-B14F-4D97-AF65-F5344CB8AC3E}">
        <p14:creationId xmlns:p14="http://schemas.microsoft.com/office/powerpoint/2010/main" val="3731104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21</a:t>
            </a:fld>
            <a:endParaRPr lang="en-US" dirty="0"/>
          </a:p>
        </p:txBody>
      </p:sp>
    </p:spTree>
    <p:extLst>
      <p:ext uri="{BB962C8B-B14F-4D97-AF65-F5344CB8AC3E}">
        <p14:creationId xmlns:p14="http://schemas.microsoft.com/office/powerpoint/2010/main" val="2564986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22</a:t>
            </a:fld>
            <a:endParaRPr lang="en-US" dirty="0"/>
          </a:p>
        </p:txBody>
      </p:sp>
    </p:spTree>
    <p:extLst>
      <p:ext uri="{BB962C8B-B14F-4D97-AF65-F5344CB8AC3E}">
        <p14:creationId xmlns:p14="http://schemas.microsoft.com/office/powerpoint/2010/main" val="3015209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23</a:t>
            </a:fld>
            <a:endParaRPr lang="en-US" dirty="0"/>
          </a:p>
        </p:txBody>
      </p:sp>
    </p:spTree>
    <p:extLst>
      <p:ext uri="{BB962C8B-B14F-4D97-AF65-F5344CB8AC3E}">
        <p14:creationId xmlns:p14="http://schemas.microsoft.com/office/powerpoint/2010/main" val="3950566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24</a:t>
            </a:fld>
            <a:endParaRPr lang="en-US" dirty="0"/>
          </a:p>
        </p:txBody>
      </p:sp>
    </p:spTree>
    <p:extLst>
      <p:ext uri="{BB962C8B-B14F-4D97-AF65-F5344CB8AC3E}">
        <p14:creationId xmlns:p14="http://schemas.microsoft.com/office/powerpoint/2010/main" val="42399233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25</a:t>
            </a:fld>
            <a:endParaRPr lang="en-US" dirty="0"/>
          </a:p>
        </p:txBody>
      </p:sp>
    </p:spTree>
    <p:extLst>
      <p:ext uri="{BB962C8B-B14F-4D97-AF65-F5344CB8AC3E}">
        <p14:creationId xmlns:p14="http://schemas.microsoft.com/office/powerpoint/2010/main" val="661574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26</a:t>
            </a:fld>
            <a:endParaRPr lang="en-US" dirty="0"/>
          </a:p>
        </p:txBody>
      </p:sp>
    </p:spTree>
    <p:extLst>
      <p:ext uri="{BB962C8B-B14F-4D97-AF65-F5344CB8AC3E}">
        <p14:creationId xmlns:p14="http://schemas.microsoft.com/office/powerpoint/2010/main" val="29501725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27</a:t>
            </a:fld>
            <a:endParaRPr lang="en-US" dirty="0"/>
          </a:p>
        </p:txBody>
      </p:sp>
    </p:spTree>
    <p:extLst>
      <p:ext uri="{BB962C8B-B14F-4D97-AF65-F5344CB8AC3E}">
        <p14:creationId xmlns:p14="http://schemas.microsoft.com/office/powerpoint/2010/main" val="25984414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28</a:t>
            </a:fld>
            <a:endParaRPr lang="en-US" dirty="0"/>
          </a:p>
        </p:txBody>
      </p:sp>
    </p:spTree>
    <p:extLst>
      <p:ext uri="{BB962C8B-B14F-4D97-AF65-F5344CB8AC3E}">
        <p14:creationId xmlns:p14="http://schemas.microsoft.com/office/powerpoint/2010/main" val="1889854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29</a:t>
            </a:fld>
            <a:endParaRPr lang="en-US" dirty="0"/>
          </a:p>
        </p:txBody>
      </p:sp>
    </p:spTree>
    <p:extLst>
      <p:ext uri="{BB962C8B-B14F-4D97-AF65-F5344CB8AC3E}">
        <p14:creationId xmlns:p14="http://schemas.microsoft.com/office/powerpoint/2010/main" val="489828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a:t>
            </a:fld>
            <a:endParaRPr lang="en-US" dirty="0"/>
          </a:p>
        </p:txBody>
      </p:sp>
    </p:spTree>
    <p:extLst>
      <p:ext uri="{BB962C8B-B14F-4D97-AF65-F5344CB8AC3E}">
        <p14:creationId xmlns:p14="http://schemas.microsoft.com/office/powerpoint/2010/main" val="42867232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30</a:t>
            </a:fld>
            <a:endParaRPr lang="en-US" dirty="0"/>
          </a:p>
        </p:txBody>
      </p:sp>
    </p:spTree>
    <p:extLst>
      <p:ext uri="{BB962C8B-B14F-4D97-AF65-F5344CB8AC3E}">
        <p14:creationId xmlns:p14="http://schemas.microsoft.com/office/powerpoint/2010/main" val="1627908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31</a:t>
            </a:fld>
            <a:endParaRPr lang="en-US" dirty="0"/>
          </a:p>
        </p:txBody>
      </p:sp>
    </p:spTree>
    <p:extLst>
      <p:ext uri="{BB962C8B-B14F-4D97-AF65-F5344CB8AC3E}">
        <p14:creationId xmlns:p14="http://schemas.microsoft.com/office/powerpoint/2010/main" val="14813637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32</a:t>
            </a:fld>
            <a:endParaRPr lang="en-US" dirty="0"/>
          </a:p>
        </p:txBody>
      </p:sp>
    </p:spTree>
    <p:extLst>
      <p:ext uri="{BB962C8B-B14F-4D97-AF65-F5344CB8AC3E}">
        <p14:creationId xmlns:p14="http://schemas.microsoft.com/office/powerpoint/2010/main" val="16749522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33</a:t>
            </a:fld>
            <a:endParaRPr lang="en-US" dirty="0"/>
          </a:p>
        </p:txBody>
      </p:sp>
    </p:spTree>
    <p:extLst>
      <p:ext uri="{BB962C8B-B14F-4D97-AF65-F5344CB8AC3E}">
        <p14:creationId xmlns:p14="http://schemas.microsoft.com/office/powerpoint/2010/main" val="19982443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34</a:t>
            </a:fld>
            <a:endParaRPr lang="en-US" dirty="0"/>
          </a:p>
        </p:txBody>
      </p:sp>
    </p:spTree>
    <p:extLst>
      <p:ext uri="{BB962C8B-B14F-4D97-AF65-F5344CB8AC3E}">
        <p14:creationId xmlns:p14="http://schemas.microsoft.com/office/powerpoint/2010/main" val="4152724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35</a:t>
            </a:fld>
            <a:endParaRPr lang="en-US" dirty="0"/>
          </a:p>
        </p:txBody>
      </p:sp>
    </p:spTree>
    <p:extLst>
      <p:ext uri="{BB962C8B-B14F-4D97-AF65-F5344CB8AC3E}">
        <p14:creationId xmlns:p14="http://schemas.microsoft.com/office/powerpoint/2010/main" val="33583548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36</a:t>
            </a:fld>
            <a:endParaRPr lang="en-US" dirty="0"/>
          </a:p>
        </p:txBody>
      </p:sp>
    </p:spTree>
    <p:extLst>
      <p:ext uri="{BB962C8B-B14F-4D97-AF65-F5344CB8AC3E}">
        <p14:creationId xmlns:p14="http://schemas.microsoft.com/office/powerpoint/2010/main" val="36181220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37</a:t>
            </a:fld>
            <a:endParaRPr lang="en-US" dirty="0"/>
          </a:p>
        </p:txBody>
      </p:sp>
    </p:spTree>
    <p:extLst>
      <p:ext uri="{BB962C8B-B14F-4D97-AF65-F5344CB8AC3E}">
        <p14:creationId xmlns:p14="http://schemas.microsoft.com/office/powerpoint/2010/main" val="42263001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38</a:t>
            </a:fld>
            <a:endParaRPr lang="en-US" dirty="0"/>
          </a:p>
        </p:txBody>
      </p:sp>
    </p:spTree>
    <p:extLst>
      <p:ext uri="{BB962C8B-B14F-4D97-AF65-F5344CB8AC3E}">
        <p14:creationId xmlns:p14="http://schemas.microsoft.com/office/powerpoint/2010/main" val="35682625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92431A-3C3A-4A19-A838-411FC31E0E53}" type="slidenum">
              <a:rPr lang="en-US" smtClean="0"/>
              <a:t>39</a:t>
            </a:fld>
            <a:endParaRPr lang="en-US" dirty="0"/>
          </a:p>
        </p:txBody>
      </p:sp>
    </p:spTree>
    <p:extLst>
      <p:ext uri="{BB962C8B-B14F-4D97-AF65-F5344CB8AC3E}">
        <p14:creationId xmlns:p14="http://schemas.microsoft.com/office/powerpoint/2010/main" val="2754913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4</a:t>
            </a:fld>
            <a:endParaRPr lang="en-US" dirty="0"/>
          </a:p>
        </p:txBody>
      </p:sp>
    </p:spTree>
    <p:extLst>
      <p:ext uri="{BB962C8B-B14F-4D97-AF65-F5344CB8AC3E}">
        <p14:creationId xmlns:p14="http://schemas.microsoft.com/office/powerpoint/2010/main" val="19491032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40</a:t>
            </a:fld>
            <a:endParaRPr lang="en-US" dirty="0"/>
          </a:p>
        </p:txBody>
      </p:sp>
    </p:spTree>
    <p:extLst>
      <p:ext uri="{BB962C8B-B14F-4D97-AF65-F5344CB8AC3E}">
        <p14:creationId xmlns:p14="http://schemas.microsoft.com/office/powerpoint/2010/main" val="41477821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41</a:t>
            </a:fld>
            <a:endParaRPr lang="en-US" dirty="0"/>
          </a:p>
        </p:txBody>
      </p:sp>
    </p:spTree>
    <p:extLst>
      <p:ext uri="{BB962C8B-B14F-4D97-AF65-F5344CB8AC3E}">
        <p14:creationId xmlns:p14="http://schemas.microsoft.com/office/powerpoint/2010/main" val="18114218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42</a:t>
            </a:fld>
            <a:endParaRPr lang="en-US" dirty="0"/>
          </a:p>
        </p:txBody>
      </p:sp>
    </p:spTree>
    <p:extLst>
      <p:ext uri="{BB962C8B-B14F-4D97-AF65-F5344CB8AC3E}">
        <p14:creationId xmlns:p14="http://schemas.microsoft.com/office/powerpoint/2010/main" val="4218009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5</a:t>
            </a:fld>
            <a:endParaRPr lang="en-US" dirty="0"/>
          </a:p>
        </p:txBody>
      </p:sp>
    </p:spTree>
    <p:extLst>
      <p:ext uri="{BB962C8B-B14F-4D97-AF65-F5344CB8AC3E}">
        <p14:creationId xmlns:p14="http://schemas.microsoft.com/office/powerpoint/2010/main" val="2109784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6</a:t>
            </a:fld>
            <a:endParaRPr lang="en-US" dirty="0"/>
          </a:p>
        </p:txBody>
      </p:sp>
    </p:spTree>
    <p:extLst>
      <p:ext uri="{BB962C8B-B14F-4D97-AF65-F5344CB8AC3E}">
        <p14:creationId xmlns:p14="http://schemas.microsoft.com/office/powerpoint/2010/main" val="1801431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7</a:t>
            </a:fld>
            <a:endParaRPr lang="en-US" dirty="0"/>
          </a:p>
        </p:txBody>
      </p:sp>
    </p:spTree>
    <p:extLst>
      <p:ext uri="{BB962C8B-B14F-4D97-AF65-F5344CB8AC3E}">
        <p14:creationId xmlns:p14="http://schemas.microsoft.com/office/powerpoint/2010/main" val="4126766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8</a:t>
            </a:fld>
            <a:endParaRPr lang="en-US" dirty="0"/>
          </a:p>
        </p:txBody>
      </p:sp>
    </p:spTree>
    <p:extLst>
      <p:ext uri="{BB962C8B-B14F-4D97-AF65-F5344CB8AC3E}">
        <p14:creationId xmlns:p14="http://schemas.microsoft.com/office/powerpoint/2010/main" val="261847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92431A-3C3A-4A19-A838-411FC31E0E53}" type="slidenum">
              <a:rPr lang="en-US" smtClean="0"/>
              <a:t>9</a:t>
            </a:fld>
            <a:endParaRPr lang="en-US" dirty="0"/>
          </a:p>
        </p:txBody>
      </p:sp>
    </p:spTree>
    <p:extLst>
      <p:ext uri="{BB962C8B-B14F-4D97-AF65-F5344CB8AC3E}">
        <p14:creationId xmlns:p14="http://schemas.microsoft.com/office/powerpoint/2010/main" val="3307736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5791200" y="6356350"/>
            <a:ext cx="2895600" cy="365125"/>
          </a:xfrm>
          <a:prstGeom prst="rect">
            <a:avLst/>
          </a:prstGeom>
        </p:spPr>
        <p:txBody>
          <a:bodyPr/>
          <a:lstStyle>
            <a:lvl1pPr algn="r">
              <a:defRPr/>
            </a:lvl1pPr>
          </a:lstStyle>
          <a:p>
            <a:endParaRPr lang="en-US" dirty="0"/>
          </a:p>
        </p:txBody>
      </p:sp>
    </p:spTree>
    <p:extLst>
      <p:ext uri="{BB962C8B-B14F-4D97-AF65-F5344CB8AC3E}">
        <p14:creationId xmlns:p14="http://schemas.microsoft.com/office/powerpoint/2010/main" val="404183427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5" name="Footer Placeholder 4"/>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552519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5" name="Footer Placeholder 4"/>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3798843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5" name="Footer Placeholder 4"/>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302428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5" name="Footer Placeholder 4"/>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3664403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6" name="Footer Placeholder 5"/>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413372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8" name="Footer Placeholder 7"/>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280370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4" name="Footer Placeholder 3"/>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3444099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3" name="Footer Placeholder 2"/>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1106748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6" name="Footer Placeholder 5"/>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242970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9225F9E-5594-42C2-9E1D-A89D66A56FA4}" type="datetimeFigureOut">
              <a:rPr lang="en-US" smtClean="0"/>
              <a:t>3/18/2015</a:t>
            </a:fld>
            <a:endParaRPr lang="en-US" dirty="0"/>
          </a:p>
        </p:txBody>
      </p:sp>
      <p:sp>
        <p:nvSpPr>
          <p:cNvPr id="6" name="Footer Placeholder 5"/>
          <p:cNvSpPr>
            <a:spLocks noGrp="1"/>
          </p:cNvSpPr>
          <p:nvPr>
            <p:ph type="ftr" sz="quarter" idx="11"/>
          </p:nvPr>
        </p:nvSpPr>
        <p:spPr>
          <a:xfrm>
            <a:off x="5791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6CD38A9-1258-47AA-AECD-D6AE11BA254B}" type="slidenum">
              <a:rPr lang="en-US" smtClean="0"/>
              <a:t>‹#›</a:t>
            </a:fld>
            <a:endParaRPr lang="en-US" dirty="0"/>
          </a:p>
        </p:txBody>
      </p:sp>
    </p:spTree>
    <p:extLst>
      <p:ext uri="{BB962C8B-B14F-4D97-AF65-F5344CB8AC3E}">
        <p14:creationId xmlns:p14="http://schemas.microsoft.com/office/powerpoint/2010/main" val="1063807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Box 6"/>
          <p:cNvSpPr txBox="1"/>
          <p:nvPr userDrawn="1"/>
        </p:nvSpPr>
        <p:spPr>
          <a:xfrm>
            <a:off x="6781800" y="6504801"/>
            <a:ext cx="2057400" cy="276999"/>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lumMod val="75000"/>
                  </a:schemeClr>
                </a:solidFill>
              </a:rPr>
              <a:t>www.fmglaw.com</a:t>
            </a:r>
          </a:p>
        </p:txBody>
      </p:sp>
    </p:spTree>
    <p:extLst>
      <p:ext uri="{BB962C8B-B14F-4D97-AF65-F5344CB8AC3E}">
        <p14:creationId xmlns:p14="http://schemas.microsoft.com/office/powerpoint/2010/main" val="47859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360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bg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400" kern="1200">
          <a:solidFill>
            <a:schemeClr val="bg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000" kern="1200">
          <a:solidFill>
            <a:schemeClr val="bg1"/>
          </a:solidFill>
          <a:latin typeface="Tahoma" pitchFamily="34" charset="0"/>
          <a:ea typeface="Tahoma" pitchFamily="34" charset="0"/>
          <a:cs typeface="Tahoma" pitchFamily="34" charset="0"/>
        </a:defRPr>
      </a:lvl3pPr>
      <a:lvl4pPr marL="1600200" indent="-228600" algn="l" defTabSz="914400" rtl="0" eaLnBrk="1" latinLnBrk="0" hangingPunct="1">
        <a:spcBef>
          <a:spcPct val="20000"/>
        </a:spcBef>
        <a:buFont typeface="Arial" pitchFamily="34" charset="0"/>
        <a:buChar char="–"/>
        <a:defRPr sz="1600" kern="1200">
          <a:solidFill>
            <a:schemeClr val="bg1"/>
          </a:solidFill>
          <a:latin typeface="Tahoma" pitchFamily="34" charset="0"/>
          <a:ea typeface="Tahoma" pitchFamily="34" charset="0"/>
          <a:cs typeface="Tahoma" pitchFamily="34" charset="0"/>
        </a:defRPr>
      </a:lvl4pPr>
      <a:lvl5pPr marL="2057400" indent="-228600" algn="l" defTabSz="914400" rtl="0" eaLnBrk="1" latinLnBrk="0" hangingPunct="1">
        <a:spcBef>
          <a:spcPct val="20000"/>
        </a:spcBef>
        <a:buFont typeface="Arial" pitchFamily="34" charset="0"/>
        <a:buChar char="»"/>
        <a:defRPr sz="1400" kern="1200">
          <a:solidFill>
            <a:schemeClr val="bg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ctrTitle"/>
          </p:nvPr>
        </p:nvSpPr>
        <p:spPr>
          <a:xfrm>
            <a:off x="0" y="1524000"/>
            <a:ext cx="4419600" cy="4419599"/>
          </a:xfrm>
        </p:spPr>
        <p:txBody>
          <a:bodyPr>
            <a:normAutofit/>
          </a:bodyPr>
          <a:lstStyle/>
          <a:p>
            <a:r>
              <a:rPr lang="en-US" sz="2400" dirty="0" smtClean="0"/>
              <a:t>Lessons From Erosion and Sediment Control</a:t>
            </a:r>
            <a:br>
              <a:rPr lang="en-US" sz="2400" dirty="0" smtClean="0"/>
            </a:br>
            <a:r>
              <a:rPr lang="en-US" sz="2400" dirty="0" smtClean="0"/>
              <a:t>Litigation</a:t>
            </a:r>
            <a:br>
              <a:rPr lang="en-US" sz="2400" dirty="0" smtClean="0"/>
            </a:br>
            <a:r>
              <a:rPr lang="en-US" sz="2400" dirty="0"/>
              <a:t/>
            </a:r>
            <a:br>
              <a:rPr lang="en-US" sz="2400" dirty="0"/>
            </a:br>
            <a:r>
              <a:rPr lang="en-US" sz="2400" dirty="0" smtClean="0"/>
              <a:t>3/19/15</a:t>
            </a:r>
            <a:br>
              <a:rPr lang="en-US" sz="2400" dirty="0" smtClean="0"/>
            </a:br>
            <a:r>
              <a:rPr lang="en-US" sz="2400" dirty="0"/>
              <a:t/>
            </a:r>
            <a:br>
              <a:rPr lang="en-US" sz="2400" dirty="0"/>
            </a:br>
            <a:r>
              <a:rPr lang="en-US" sz="2400" dirty="0" smtClean="0"/>
              <a:t>Michael W. Lord</a:t>
            </a:r>
            <a:br>
              <a:rPr lang="en-US" sz="2400" dirty="0" smtClean="0"/>
            </a:br>
            <a:r>
              <a:rPr lang="en-US" sz="2400" dirty="0" smtClean="0"/>
              <a:t>Freeman </a:t>
            </a:r>
            <a:r>
              <a:rPr lang="en-US" sz="2400" dirty="0"/>
              <a:t>M</a:t>
            </a:r>
            <a:r>
              <a:rPr lang="en-US" sz="2400" dirty="0" smtClean="0"/>
              <a:t>athis &amp; Gary, LLP</a:t>
            </a:r>
            <a:br>
              <a:rPr lang="en-US" sz="2400" dirty="0" smtClean="0"/>
            </a:br>
            <a:r>
              <a:rPr lang="en-US" sz="2400" dirty="0" smtClean="0"/>
              <a:t>100 Galleria Parkway</a:t>
            </a:r>
            <a:br>
              <a:rPr lang="en-US" sz="2400" dirty="0" smtClean="0"/>
            </a:br>
            <a:r>
              <a:rPr lang="en-US" sz="2400" dirty="0" smtClean="0"/>
              <a:t>Suite 1600</a:t>
            </a:r>
            <a:br>
              <a:rPr lang="en-US" sz="2400" dirty="0" smtClean="0"/>
            </a:br>
            <a:r>
              <a:rPr lang="en-US" sz="2400" dirty="0" smtClean="0"/>
              <a:t>Atlanta, GA 30339</a:t>
            </a:r>
            <a:endParaRPr lang="en-US" sz="2400" dirty="0"/>
          </a:p>
        </p:txBody>
      </p:sp>
      <p:sp>
        <p:nvSpPr>
          <p:cNvPr id="2" name="Footer Placeholder 1"/>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557609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fontScale="90000"/>
          </a:bodyPr>
          <a:lstStyle/>
          <a:p>
            <a:r>
              <a:rPr lang="en-US" dirty="0" smtClean="0"/>
              <a:t>Fit </a:t>
            </a:r>
            <a:r>
              <a:rPr lang="en-US" dirty="0"/>
              <a:t>t</a:t>
            </a:r>
            <a:r>
              <a:rPr lang="en-US" dirty="0" smtClean="0"/>
              <a:t>he Activity to the Topography and Soils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pPr marL="0" indent="0">
              <a:buNone/>
            </a:pPr>
            <a:r>
              <a:rPr lang="en-US" dirty="0" smtClean="0"/>
              <a:t>Detailed planning should be employed to assure … permanent features of the activity conformed to the natural characteristics of the site</a:t>
            </a:r>
          </a:p>
          <a:p>
            <a:pPr marL="0" indent="0" algn="ctr">
              <a:buNone/>
            </a:pPr>
            <a:endParaRPr lang="en-US" dirty="0" smtClean="0"/>
          </a:p>
          <a:p>
            <a:pPr marL="0" indent="0" algn="ctr">
              <a:buNone/>
            </a:pPr>
            <a:r>
              <a:rPr lang="en-US" dirty="0" smtClean="0"/>
              <a:t>p. 2-3</a:t>
            </a:r>
          </a:p>
          <a:p>
            <a:pPr marL="0" indent="0">
              <a:buNone/>
            </a:pPr>
            <a:endParaRPr lang="en-US" dirty="0" smtClean="0"/>
          </a:p>
          <a:p>
            <a:pPr marL="0" indent="0">
              <a:buNone/>
            </a:pPr>
            <a:r>
              <a:rPr lang="en-US" dirty="0" smtClean="0"/>
              <a:t>Large graded areas should be located on the most level portion of the site</a:t>
            </a:r>
          </a:p>
          <a:p>
            <a:pPr marL="0" indent="0">
              <a:buNone/>
            </a:pPr>
            <a:endParaRPr lang="en-US" dirty="0" smtClean="0"/>
          </a:p>
          <a:p>
            <a:pPr marL="0" indent="0">
              <a:buNone/>
            </a:pPr>
            <a:r>
              <a:rPr lang="en-US" dirty="0" smtClean="0"/>
              <a:t>Steep slopes, erodible soils… should not be utilized without overcoming limitations through sound engineering practices</a:t>
            </a:r>
          </a:p>
          <a:p>
            <a:pPr marL="0" indent="0" algn="ctr">
              <a:buNone/>
            </a:pPr>
            <a:r>
              <a:rPr lang="en-US" dirty="0" smtClean="0"/>
              <a:t>p. 6-9</a:t>
            </a:r>
            <a:endParaRPr lang="en-US" dirty="0"/>
          </a:p>
        </p:txBody>
      </p:sp>
    </p:spTree>
    <p:extLst>
      <p:ext uri="{BB962C8B-B14F-4D97-AF65-F5344CB8AC3E}">
        <p14:creationId xmlns:p14="http://schemas.microsoft.com/office/powerpoint/2010/main" val="1221931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disturbed area and the duration of exposure to erosion elements should be minimized</a:t>
            </a:r>
          </a:p>
          <a:p>
            <a:endParaRPr lang="en-US" dirty="0"/>
          </a:p>
          <a:p>
            <a:r>
              <a:rPr lang="en-US" dirty="0" smtClean="0"/>
              <a:t>Clearing limited to only those areas of the site to be developed at a given time</a:t>
            </a:r>
          </a:p>
          <a:p>
            <a:pPr marL="0" indent="0" algn="ctr">
              <a:spcBef>
                <a:spcPts val="3600"/>
              </a:spcBef>
              <a:buNone/>
            </a:pPr>
            <a:r>
              <a:rPr lang="en-US" dirty="0" smtClean="0"/>
              <a:t>p. 2-3, 6-9</a:t>
            </a:r>
            <a:endParaRPr lang="en-US" dirty="0"/>
          </a:p>
        </p:txBody>
      </p:sp>
    </p:spTree>
    <p:extLst>
      <p:ext uri="{BB962C8B-B14F-4D97-AF65-F5344CB8AC3E}">
        <p14:creationId xmlns:p14="http://schemas.microsoft.com/office/powerpoint/2010/main" val="130787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THE ESCAPE OF SEDIMENTS FROM THE SITE SHALL BE PREVENTED</a:t>
            </a:r>
          </a:p>
          <a:p>
            <a:pPr marL="0" indent="0">
              <a:buNone/>
            </a:pPr>
            <a:endParaRPr lang="en-US" dirty="0"/>
          </a:p>
          <a:p>
            <a:pPr marL="0" indent="0">
              <a:buNone/>
            </a:pPr>
            <a:endParaRPr lang="en-US" dirty="0" smtClean="0"/>
          </a:p>
          <a:p>
            <a:pPr marL="0" indent="0" algn="ctr">
              <a:buNone/>
            </a:pPr>
            <a:r>
              <a:rPr lang="en-US" b="1" dirty="0" smtClean="0"/>
              <a:t>PLAN NOTE, Ga. SWCC 6-13</a:t>
            </a:r>
            <a:endParaRPr lang="en-US" b="1" dirty="0"/>
          </a:p>
        </p:txBody>
      </p:sp>
    </p:spTree>
    <p:extLst>
      <p:ext uri="{BB962C8B-B14F-4D97-AF65-F5344CB8AC3E}">
        <p14:creationId xmlns:p14="http://schemas.microsoft.com/office/powerpoint/2010/main" val="3523670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OCGA 12-7-9 REQUIRES CERTIFICATION STATING PLAN PREPARER OR DESIGNEE VISITED SITE PRE PLAN OR VISIT </a:t>
            </a:r>
            <a:r>
              <a:rPr lang="en-US" u="sng" dirty="0" smtClean="0"/>
              <a:t>NOT</a:t>
            </a:r>
            <a:r>
              <a:rPr lang="en-US" dirty="0" smtClean="0"/>
              <a:t> RQUIRED AS PER RULES</a:t>
            </a:r>
          </a:p>
          <a:p>
            <a:pPr marL="0" indent="0" algn="ctr">
              <a:spcBef>
                <a:spcPts val="3600"/>
              </a:spcBef>
              <a:buNone/>
            </a:pPr>
            <a:r>
              <a:rPr lang="en-US" dirty="0" smtClean="0"/>
              <a:t>Ga. SWCC p. 3-1</a:t>
            </a:r>
            <a:endParaRPr lang="en-US" dirty="0"/>
          </a:p>
        </p:txBody>
      </p:sp>
    </p:spTree>
    <p:extLst>
      <p:ext uri="{BB962C8B-B14F-4D97-AF65-F5344CB8AC3E}">
        <p14:creationId xmlns:p14="http://schemas.microsoft.com/office/powerpoint/2010/main" val="39109335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TYPES OF CLAIMS</a:t>
            </a:r>
            <a:endParaRPr lang="en-US" dirty="0"/>
          </a:p>
        </p:txBody>
      </p:sp>
      <p:sp>
        <p:nvSpPr>
          <p:cNvPr id="3" name="Content Placeholder 2"/>
          <p:cNvSpPr>
            <a:spLocks noGrp="1"/>
          </p:cNvSpPr>
          <p:nvPr>
            <p:ph idx="1"/>
          </p:nvPr>
        </p:nvSpPr>
        <p:spPr/>
        <p:txBody>
          <a:bodyPr lIns="1828800"/>
          <a:lstStyle/>
          <a:p>
            <a:r>
              <a:rPr lang="en-US" dirty="0" smtClean="0"/>
              <a:t>NUISANCE</a:t>
            </a:r>
          </a:p>
          <a:p>
            <a:pPr>
              <a:spcBef>
                <a:spcPts val="1800"/>
              </a:spcBef>
            </a:pPr>
            <a:r>
              <a:rPr lang="en-US" dirty="0" smtClean="0"/>
              <a:t>TRESPASS</a:t>
            </a:r>
          </a:p>
          <a:p>
            <a:pPr>
              <a:spcBef>
                <a:spcPts val="1800"/>
              </a:spcBef>
            </a:pPr>
            <a:r>
              <a:rPr lang="en-US" dirty="0" smtClean="0"/>
              <a:t>NEGLIGENCE</a:t>
            </a:r>
          </a:p>
          <a:p>
            <a:pPr>
              <a:spcBef>
                <a:spcPts val="1800"/>
              </a:spcBef>
            </a:pPr>
            <a:r>
              <a:rPr lang="en-US" dirty="0" smtClean="0"/>
              <a:t>PROFESSIONAL NEGLIGENCE</a:t>
            </a:r>
          </a:p>
          <a:p>
            <a:pPr>
              <a:spcBef>
                <a:spcPts val="1800"/>
              </a:spcBef>
            </a:pPr>
            <a:r>
              <a:rPr lang="en-US" dirty="0" smtClean="0"/>
              <a:t>RIPARIAN RIGHTS</a:t>
            </a:r>
          </a:p>
          <a:p>
            <a:pPr>
              <a:spcBef>
                <a:spcPts val="1800"/>
              </a:spcBef>
            </a:pPr>
            <a:r>
              <a:rPr lang="en-US" dirty="0" smtClean="0"/>
              <a:t>STATUTORY VIOLATIONS</a:t>
            </a:r>
          </a:p>
          <a:p>
            <a:pPr>
              <a:spcBef>
                <a:spcPts val="1800"/>
              </a:spcBef>
            </a:pPr>
            <a:r>
              <a:rPr lang="en-US" dirty="0" smtClean="0"/>
              <a:t>EJECTMENT</a:t>
            </a:r>
          </a:p>
          <a:p>
            <a:pPr marL="0" indent="0">
              <a:buNone/>
            </a:pPr>
            <a:endParaRPr lang="en-US" dirty="0"/>
          </a:p>
        </p:txBody>
      </p:sp>
    </p:spTree>
    <p:extLst>
      <p:ext uri="{BB962C8B-B14F-4D97-AF65-F5344CB8AC3E}">
        <p14:creationId xmlns:p14="http://schemas.microsoft.com/office/powerpoint/2010/main" val="2022999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DAMAGES</a:t>
            </a:r>
            <a:endParaRPr lang="en-US" dirty="0"/>
          </a:p>
        </p:txBody>
      </p:sp>
      <p:sp>
        <p:nvSpPr>
          <p:cNvPr id="3" name="Content Placeholder 2"/>
          <p:cNvSpPr>
            <a:spLocks noGrp="1"/>
          </p:cNvSpPr>
          <p:nvPr>
            <p:ph idx="1"/>
          </p:nvPr>
        </p:nvSpPr>
        <p:spPr/>
        <p:txBody>
          <a:bodyPr lIns="2103120"/>
          <a:lstStyle/>
          <a:p>
            <a:r>
              <a:rPr lang="en-US" dirty="0" smtClean="0"/>
              <a:t>NOMINAL DAMAGES</a:t>
            </a:r>
          </a:p>
          <a:p>
            <a:pPr>
              <a:spcBef>
                <a:spcPts val="2400"/>
              </a:spcBef>
            </a:pPr>
            <a:r>
              <a:rPr lang="en-US" dirty="0" smtClean="0"/>
              <a:t>SPECIAL DAMAGES</a:t>
            </a:r>
          </a:p>
          <a:p>
            <a:pPr>
              <a:spcBef>
                <a:spcPts val="2400"/>
              </a:spcBef>
            </a:pPr>
            <a:r>
              <a:rPr lang="en-US" dirty="0" smtClean="0"/>
              <a:t>COMPENSATORY</a:t>
            </a:r>
          </a:p>
          <a:p>
            <a:pPr>
              <a:spcBef>
                <a:spcPts val="2400"/>
              </a:spcBef>
            </a:pPr>
            <a:r>
              <a:rPr lang="en-US" dirty="0" smtClean="0"/>
              <a:t>REPAIR</a:t>
            </a:r>
          </a:p>
          <a:p>
            <a:pPr>
              <a:spcBef>
                <a:spcPts val="2400"/>
              </a:spcBef>
            </a:pPr>
            <a:r>
              <a:rPr lang="en-US" dirty="0" smtClean="0"/>
              <a:t>PUNITIVE</a:t>
            </a:r>
          </a:p>
          <a:p>
            <a:pPr>
              <a:spcBef>
                <a:spcPts val="2400"/>
              </a:spcBef>
            </a:pPr>
            <a:r>
              <a:rPr lang="en-US" dirty="0" smtClean="0"/>
              <a:t>ATTORNEYS FEES</a:t>
            </a:r>
            <a:endParaRPr lang="en-US" dirty="0"/>
          </a:p>
        </p:txBody>
      </p:sp>
    </p:spTree>
    <p:extLst>
      <p:ext uri="{BB962C8B-B14F-4D97-AF65-F5344CB8AC3E}">
        <p14:creationId xmlns:p14="http://schemas.microsoft.com/office/powerpoint/2010/main" val="1119482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Lessons from Appellate Cases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65387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John H. Smith, Inc. v. Teveit</a:t>
            </a:r>
            <a:br>
              <a:rPr lang="en-US" u="sng" dirty="0" smtClean="0"/>
            </a:br>
            <a:r>
              <a:rPr lang="en-US" sz="1600" dirty="0" smtClean="0"/>
              <a:t>(Ga. App. 1985)</a:t>
            </a:r>
            <a:endParaRPr lang="en-US" u="sng" dirty="0"/>
          </a:p>
        </p:txBody>
      </p:sp>
      <p:sp>
        <p:nvSpPr>
          <p:cNvPr id="3" name="Content Placeholder 2"/>
          <p:cNvSpPr>
            <a:spLocks noGrp="1"/>
          </p:cNvSpPr>
          <p:nvPr>
            <p:ph idx="1"/>
          </p:nvPr>
        </p:nvSpPr>
        <p:spPr/>
        <p:txBody>
          <a:bodyPr>
            <a:normAutofit fontScale="92500" lnSpcReduction="20000"/>
          </a:bodyPr>
          <a:lstStyle/>
          <a:p>
            <a:pPr algn="just"/>
            <a:r>
              <a:rPr lang="en-US" dirty="0" smtClean="0"/>
              <a:t>Homeowners brought negligence actions against surveyor and developer, alleging that failure to take appropriate measures to keep debris and silt from being washed away from subdivision and clogging storm drains caused flood damage to homeowners’ property. </a:t>
            </a:r>
          </a:p>
          <a:p>
            <a:pPr algn="just">
              <a:spcBef>
                <a:spcPts val="2400"/>
              </a:spcBef>
            </a:pPr>
            <a:r>
              <a:rPr lang="en-US" dirty="0" smtClean="0"/>
              <a:t>Properties were damaged by flooding which occurred during a “brief” rainfall.</a:t>
            </a:r>
          </a:p>
          <a:p>
            <a:pPr algn="just">
              <a:spcBef>
                <a:spcPts val="2400"/>
              </a:spcBef>
            </a:pPr>
            <a:r>
              <a:rPr lang="en-US" dirty="0" smtClean="0"/>
              <a:t>Jury verdicts in favor of homeowners and against only developer for actual damage and punitive damages.  Developer appealed. </a:t>
            </a:r>
          </a:p>
        </p:txBody>
      </p:sp>
    </p:spTree>
    <p:extLst>
      <p:ext uri="{BB962C8B-B14F-4D97-AF65-F5344CB8AC3E}">
        <p14:creationId xmlns:p14="http://schemas.microsoft.com/office/powerpoint/2010/main" val="5599060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458200" cy="1219200"/>
          </a:xfrm>
        </p:spPr>
        <p:txBody>
          <a:bodyPr>
            <a:normAutofit/>
          </a:bodyPr>
          <a:lstStyle/>
          <a:p>
            <a:r>
              <a:rPr lang="en-US" u="sng" dirty="0" smtClean="0"/>
              <a:t>John H. Smith, Inc. v. </a:t>
            </a:r>
            <a:r>
              <a:rPr lang="en-US" u="sng" dirty="0" err="1" smtClean="0"/>
              <a:t>Teveit</a:t>
            </a:r>
            <a:r>
              <a:rPr lang="en-US" u="sng" dirty="0" smtClean="0"/>
              <a:t> – </a:t>
            </a:r>
            <a:r>
              <a:rPr lang="en-US" i="1" u="sng" dirty="0"/>
              <a:t>c</a:t>
            </a:r>
            <a:r>
              <a:rPr lang="en-US" i="1" u="sng" dirty="0" smtClean="0"/>
              <a:t>ont.</a:t>
            </a:r>
            <a:r>
              <a:rPr lang="en-US" u="sng" dirty="0" smtClean="0"/>
              <a:t/>
            </a:r>
            <a:br>
              <a:rPr lang="en-US" u="sng" dirty="0" smtClean="0"/>
            </a:br>
            <a:r>
              <a:rPr lang="en-US" sz="1600" dirty="0" smtClean="0"/>
              <a:t>(Ga. App. 1985)</a:t>
            </a:r>
            <a:endParaRPr lang="en-US" u="sng" dirty="0"/>
          </a:p>
        </p:txBody>
      </p:sp>
      <p:sp>
        <p:nvSpPr>
          <p:cNvPr id="3" name="Content Placeholder 2"/>
          <p:cNvSpPr>
            <a:spLocks noGrp="1"/>
          </p:cNvSpPr>
          <p:nvPr>
            <p:ph idx="1"/>
          </p:nvPr>
        </p:nvSpPr>
        <p:spPr/>
        <p:txBody>
          <a:bodyPr>
            <a:noAutofit/>
          </a:bodyPr>
          <a:lstStyle/>
          <a:p>
            <a:pPr algn="just"/>
            <a:r>
              <a:rPr lang="en-US" sz="1700" dirty="0" smtClean="0"/>
              <a:t>Held: Evidence was sufficient to show that developer’s negligence was the proximate cause of the flood which damaged the homeowners’ properties, notwithstanding evidence indicating that other events and/or the actions of other parties to this lawsuit may have contributed to the injuries.</a:t>
            </a:r>
          </a:p>
          <a:p>
            <a:pPr lvl="1" algn="just">
              <a:spcBef>
                <a:spcPts val="2400"/>
              </a:spcBef>
            </a:pPr>
            <a:r>
              <a:rPr lang="en-US" sz="1700" dirty="0" smtClean="0"/>
              <a:t>The developer had been advised by Cobb County on several occasions to install sediment controls in the drainage areas of the subdivision, and developer had promised to do so.</a:t>
            </a:r>
          </a:p>
          <a:p>
            <a:pPr lvl="1" algn="just">
              <a:spcBef>
                <a:spcPts val="2400"/>
              </a:spcBef>
            </a:pPr>
            <a:r>
              <a:rPr lang="en-US" sz="1700" dirty="0" smtClean="0"/>
              <a:t>The developer installed no hay bales, silt screens or other sediment control devices necessary to control the mud, silt and other debris which would naturally flow towards the homeowners’ properties as the result of its clearing and developing the heretofore undeveloped property.</a:t>
            </a:r>
          </a:p>
          <a:p>
            <a:pPr lvl="1" algn="just">
              <a:spcBef>
                <a:spcPts val="2400"/>
              </a:spcBef>
            </a:pPr>
            <a:r>
              <a:rPr lang="en-US" sz="1700" dirty="0" smtClean="0"/>
              <a:t>Punitive damages 1.5 times actual damages</a:t>
            </a:r>
            <a:endParaRPr lang="en-US" sz="1700" dirty="0"/>
          </a:p>
        </p:txBody>
      </p:sp>
    </p:spTree>
    <p:extLst>
      <p:ext uri="{BB962C8B-B14F-4D97-AF65-F5344CB8AC3E}">
        <p14:creationId xmlns:p14="http://schemas.microsoft.com/office/powerpoint/2010/main" val="1843365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a:bodyPr>
          <a:lstStyle/>
          <a:p>
            <a:r>
              <a:rPr lang="en-US" u="sng" dirty="0" smtClean="0"/>
              <a:t>Bruce v. Wallis </a:t>
            </a:r>
            <a:br>
              <a:rPr lang="en-US" u="sng" dirty="0" smtClean="0"/>
            </a:br>
            <a:r>
              <a:rPr lang="en-US" sz="1600" dirty="0" smtClean="0"/>
              <a:t>(Ga. 2001) </a:t>
            </a:r>
            <a:endParaRPr lang="en-US" u="sng" dirty="0"/>
          </a:p>
        </p:txBody>
      </p:sp>
      <p:sp>
        <p:nvSpPr>
          <p:cNvPr id="3" name="Content Placeholder 2"/>
          <p:cNvSpPr>
            <a:spLocks noGrp="1"/>
          </p:cNvSpPr>
          <p:nvPr>
            <p:ph idx="1"/>
          </p:nvPr>
        </p:nvSpPr>
        <p:spPr>
          <a:xfrm>
            <a:off x="457200" y="1447800"/>
            <a:ext cx="8229600" cy="4678363"/>
          </a:xfrm>
        </p:spPr>
        <p:txBody>
          <a:bodyPr>
            <a:normAutofit/>
          </a:bodyPr>
          <a:lstStyle/>
          <a:p>
            <a:pPr algn="just"/>
            <a:r>
              <a:rPr lang="en-US" sz="2000" dirty="0" smtClean="0"/>
              <a:t>Neighbor who raised fish in pond on his property brought nuisance action against landowner who trained, bred, and boarded horses on her property, contending that manure on landowner’s property created noxious and offensive odors and that the manure drained into neighbor’s pond and killed his fish.</a:t>
            </a:r>
          </a:p>
          <a:p>
            <a:pPr algn="just">
              <a:spcBef>
                <a:spcPts val="2400"/>
              </a:spcBef>
            </a:pPr>
            <a:r>
              <a:rPr lang="en-US" sz="2000" dirty="0" smtClean="0"/>
              <a:t>Landowner submitted two affidavits: </a:t>
            </a:r>
          </a:p>
          <a:p>
            <a:pPr lvl="1" algn="just">
              <a:spcBef>
                <a:spcPts val="1800"/>
              </a:spcBef>
            </a:pPr>
            <a:r>
              <a:rPr lang="en-US" sz="2000" dirty="0" smtClean="0"/>
              <a:t>(1) From civil engineer opining that the steps landowner had taken to prevent sediment from her property from being washed off onto neighbor’s property were “more than adequate to control and possible silt runoff</a:t>
            </a:r>
            <a:r>
              <a:rPr lang="en-US" sz="2000" dirty="0"/>
              <a:t>.</a:t>
            </a:r>
            <a:r>
              <a:rPr lang="en-US" sz="2000" dirty="0" smtClean="0"/>
              <a:t>” </a:t>
            </a:r>
          </a:p>
        </p:txBody>
      </p:sp>
    </p:spTree>
    <p:extLst>
      <p:ext uri="{BB962C8B-B14F-4D97-AF65-F5344CB8AC3E}">
        <p14:creationId xmlns:p14="http://schemas.microsoft.com/office/powerpoint/2010/main" val="3443990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a:bodyPr>
          <a:lstStyle/>
          <a:p>
            <a:r>
              <a:rPr lang="en-US" dirty="0" smtClean="0"/>
              <a:t>Manual for Erosion and</a:t>
            </a:r>
            <a:br>
              <a:rPr lang="en-US" dirty="0" smtClean="0"/>
            </a:br>
            <a:r>
              <a:rPr lang="en-US" dirty="0" smtClean="0"/>
              <a:t>Sediment Control in Georgia</a:t>
            </a:r>
            <a:endParaRPr lang="en-US" dirty="0"/>
          </a:p>
        </p:txBody>
      </p:sp>
      <p:sp>
        <p:nvSpPr>
          <p:cNvPr id="3" name="Content Placeholder 2"/>
          <p:cNvSpPr>
            <a:spLocks noGrp="1"/>
          </p:cNvSpPr>
          <p:nvPr>
            <p:ph idx="1"/>
          </p:nvPr>
        </p:nvSpPr>
        <p:spPr/>
        <p:txBody>
          <a:bodyPr>
            <a:normAutofit/>
          </a:bodyPr>
          <a:lstStyle/>
          <a:p>
            <a:pPr marL="0" indent="0" algn="ctr">
              <a:buNone/>
            </a:pPr>
            <a:r>
              <a:rPr lang="en-US" sz="3200" dirty="0" smtClean="0"/>
              <a:t>6</a:t>
            </a:r>
            <a:r>
              <a:rPr lang="en-US" sz="3200" baseline="30000" dirty="0" smtClean="0"/>
              <a:t>th</a:t>
            </a:r>
            <a:r>
              <a:rPr lang="en-US" sz="3200" dirty="0" smtClean="0"/>
              <a:t> Edition</a:t>
            </a:r>
          </a:p>
          <a:p>
            <a:pPr marL="0" indent="0" algn="ctr">
              <a:buNone/>
            </a:pPr>
            <a:r>
              <a:rPr lang="en-US" sz="3200" dirty="0" smtClean="0"/>
              <a:t>GSWCC</a:t>
            </a:r>
          </a:p>
          <a:p>
            <a:pPr marL="0" indent="0">
              <a:buNone/>
            </a:pPr>
            <a:r>
              <a:rPr lang="en-US" sz="3200" dirty="0" smtClean="0"/>
              <a:t>Written for 4 Audiences</a:t>
            </a:r>
          </a:p>
          <a:p>
            <a:pPr marL="914400" lvl="1" indent="-514350">
              <a:spcBef>
                <a:spcPts val="2400"/>
              </a:spcBef>
              <a:buAutoNum type="arabicPeriod"/>
            </a:pPr>
            <a:r>
              <a:rPr lang="en-US" sz="3200" dirty="0" smtClean="0"/>
              <a:t>Land Disturbers</a:t>
            </a:r>
          </a:p>
          <a:p>
            <a:pPr marL="914400" lvl="1" indent="-514350">
              <a:buAutoNum type="arabicPeriod"/>
            </a:pPr>
            <a:r>
              <a:rPr lang="en-US" sz="3200" dirty="0" smtClean="0"/>
              <a:t>Enforcers</a:t>
            </a:r>
          </a:p>
          <a:p>
            <a:pPr marL="914400" lvl="1" indent="-514350">
              <a:buAutoNum type="arabicPeriod"/>
            </a:pPr>
            <a:r>
              <a:rPr lang="en-US" sz="3200" dirty="0" smtClean="0"/>
              <a:t>Plan Reviewers</a:t>
            </a:r>
          </a:p>
          <a:p>
            <a:pPr marL="914400" lvl="1" indent="-514350">
              <a:buAutoNum type="arabicPeriod"/>
            </a:pPr>
            <a:r>
              <a:rPr lang="en-US" sz="3200" dirty="0" smtClean="0"/>
              <a:t>Design Professionals</a:t>
            </a:r>
          </a:p>
          <a:p>
            <a:pPr marL="0" indent="0">
              <a:buNone/>
            </a:pPr>
            <a:endParaRPr lang="en-US" sz="3200" dirty="0"/>
          </a:p>
        </p:txBody>
      </p:sp>
    </p:spTree>
    <p:extLst>
      <p:ext uri="{BB962C8B-B14F-4D97-AF65-F5344CB8AC3E}">
        <p14:creationId xmlns:p14="http://schemas.microsoft.com/office/powerpoint/2010/main" val="28139993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a:bodyPr>
          <a:lstStyle/>
          <a:p>
            <a:r>
              <a:rPr lang="en-US" u="sng" dirty="0" smtClean="0"/>
              <a:t>Bruce v. Wallis – </a:t>
            </a:r>
            <a:r>
              <a:rPr lang="en-US" i="1" u="sng" dirty="0"/>
              <a:t>c</a:t>
            </a:r>
            <a:r>
              <a:rPr lang="en-US" i="1" u="sng" dirty="0" smtClean="0"/>
              <a:t>ont.</a:t>
            </a:r>
            <a:r>
              <a:rPr lang="en-US" u="sng" dirty="0" smtClean="0"/>
              <a:t> </a:t>
            </a:r>
            <a:br>
              <a:rPr lang="en-US" u="sng" dirty="0" smtClean="0"/>
            </a:br>
            <a:r>
              <a:rPr lang="en-US" sz="1600" dirty="0" smtClean="0"/>
              <a:t>(Ga. 2001) </a:t>
            </a:r>
            <a:endParaRPr lang="en-US" u="sng" dirty="0"/>
          </a:p>
        </p:txBody>
      </p:sp>
      <p:sp>
        <p:nvSpPr>
          <p:cNvPr id="3" name="Content Placeholder 2"/>
          <p:cNvSpPr>
            <a:spLocks noGrp="1"/>
          </p:cNvSpPr>
          <p:nvPr>
            <p:ph idx="1"/>
          </p:nvPr>
        </p:nvSpPr>
        <p:spPr>
          <a:xfrm>
            <a:off x="76200" y="1143000"/>
            <a:ext cx="9067800" cy="5181600"/>
          </a:xfrm>
        </p:spPr>
        <p:txBody>
          <a:bodyPr>
            <a:normAutofit/>
          </a:bodyPr>
          <a:lstStyle/>
          <a:p>
            <a:pPr lvl="1" algn="just">
              <a:spcBef>
                <a:spcPts val="1800"/>
              </a:spcBef>
            </a:pPr>
            <a:r>
              <a:rPr lang="en-US" sz="2000" dirty="0" smtClean="0"/>
              <a:t>(2) From a small pond businessman with B.S. in wildlife biology and Masters in fisheries opining that because of the drought creating low water levels and large amounts of </a:t>
            </a:r>
            <a:r>
              <a:rPr lang="en-US" sz="2000" dirty="0" err="1" smtClean="0"/>
              <a:t>unoxygenated</a:t>
            </a:r>
            <a:r>
              <a:rPr lang="en-US" sz="2000" dirty="0" smtClean="0"/>
              <a:t> pond water, the file kill in neighbor’s pond was probably due to the sudden displacement of the </a:t>
            </a:r>
            <a:r>
              <a:rPr lang="en-US" sz="2000" dirty="0" err="1" smtClean="0"/>
              <a:t>unoxygenated</a:t>
            </a:r>
            <a:r>
              <a:rPr lang="en-US" sz="2000" dirty="0" smtClean="0"/>
              <a:t> water during a heavy rainfall which led to suffocation of the fish.  He found no evidence that the fish died because of “nutrient loading.” </a:t>
            </a:r>
          </a:p>
          <a:p>
            <a:pPr>
              <a:spcBef>
                <a:spcPts val="1200"/>
              </a:spcBef>
            </a:pPr>
            <a:r>
              <a:rPr lang="en-US" sz="2000" dirty="0"/>
              <a:t>Landowner presented uncontroverted evidence that she had alleviated the nuisance </a:t>
            </a:r>
          </a:p>
          <a:p>
            <a:pPr>
              <a:spcBef>
                <a:spcPts val="2400"/>
              </a:spcBef>
            </a:pPr>
            <a:r>
              <a:rPr lang="en-US" sz="2000" dirty="0"/>
              <a:t>Fayette County Superior Court entered injunction requiring landowner to remove all but three horses from her property.  Landowner appealed.</a:t>
            </a:r>
          </a:p>
          <a:p>
            <a:pPr>
              <a:spcBef>
                <a:spcPts val="2400"/>
              </a:spcBef>
            </a:pPr>
            <a:r>
              <a:rPr lang="en-US" sz="2000" dirty="0"/>
              <a:t>Held: Trial court abused its discretion in entering injunction in light of landowner’s uncontroverted evidence that she had alleviated nuisance. </a:t>
            </a:r>
          </a:p>
          <a:p>
            <a:pPr lvl="1" algn="just">
              <a:spcBef>
                <a:spcPts val="1800"/>
              </a:spcBef>
            </a:pPr>
            <a:endParaRPr lang="en-US" sz="1600" dirty="0" smtClean="0"/>
          </a:p>
        </p:txBody>
      </p:sp>
    </p:spTree>
    <p:extLst>
      <p:ext uri="{BB962C8B-B14F-4D97-AF65-F5344CB8AC3E}">
        <p14:creationId xmlns:p14="http://schemas.microsoft.com/office/powerpoint/2010/main" val="20066942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a:bodyPr>
          <a:lstStyle/>
          <a:p>
            <a:r>
              <a:rPr lang="en-US" u="sng" dirty="0" smtClean="0"/>
              <a:t>Sumitomo Corp. of America v. Deal</a:t>
            </a:r>
            <a:br>
              <a:rPr lang="en-US" u="sng" dirty="0" smtClean="0"/>
            </a:br>
            <a:r>
              <a:rPr lang="en-US" sz="1600" dirty="0" smtClean="0"/>
              <a:t>(Ga. App. 2002)</a:t>
            </a:r>
            <a:endParaRPr lang="en-US" u="sng" dirty="0"/>
          </a:p>
        </p:txBody>
      </p:sp>
      <p:sp>
        <p:nvSpPr>
          <p:cNvPr id="3" name="Content Placeholder 2"/>
          <p:cNvSpPr>
            <a:spLocks noGrp="1"/>
          </p:cNvSpPr>
          <p:nvPr>
            <p:ph idx="1"/>
          </p:nvPr>
        </p:nvSpPr>
        <p:spPr/>
        <p:txBody>
          <a:bodyPr>
            <a:normAutofit fontScale="92500" lnSpcReduction="20000"/>
          </a:bodyPr>
          <a:lstStyle/>
          <a:p>
            <a:r>
              <a:rPr lang="en-US" dirty="0" smtClean="0"/>
              <a:t>Landowner and neighbor brought nuisance and trespass action against upstream developer for damage to their property allegedly caused by surface water runoff from developer’s manmade detention pond.  The landowner’s property was subject to flooding and erosion every time it rained.  The flooding and erosion went on for years.</a:t>
            </a:r>
          </a:p>
          <a:p>
            <a:pPr>
              <a:spcBef>
                <a:spcPts val="1800"/>
              </a:spcBef>
            </a:pPr>
            <a:r>
              <a:rPr lang="en-US" dirty="0" smtClean="0"/>
              <a:t>Jury verdict for landowner and neighbor.</a:t>
            </a:r>
          </a:p>
          <a:p>
            <a:pPr lvl="1">
              <a:spcBef>
                <a:spcPts val="1800"/>
              </a:spcBef>
            </a:pPr>
            <a:r>
              <a:rPr lang="en-US" dirty="0" smtClean="0"/>
              <a:t>175,738.98 compensatory damages award to downstream landowner; $250,000.00 punitive damages award</a:t>
            </a:r>
          </a:p>
          <a:p>
            <a:pPr>
              <a:spcBef>
                <a:spcPts val="1800"/>
              </a:spcBef>
            </a:pPr>
            <a:r>
              <a:rPr lang="en-US" dirty="0" smtClean="0"/>
              <a:t>Developer appealed.</a:t>
            </a:r>
          </a:p>
        </p:txBody>
      </p:sp>
    </p:spTree>
    <p:extLst>
      <p:ext uri="{BB962C8B-B14F-4D97-AF65-F5344CB8AC3E}">
        <p14:creationId xmlns:p14="http://schemas.microsoft.com/office/powerpoint/2010/main" val="2405902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fontScale="90000"/>
          </a:bodyPr>
          <a:lstStyle/>
          <a:p>
            <a:r>
              <a:rPr lang="en-US" u="sng" dirty="0" smtClean="0"/>
              <a:t>Sumitomo Corp. of America v. Deal - </a:t>
            </a:r>
            <a:r>
              <a:rPr lang="en-US" i="1" u="sng" dirty="0" smtClean="0"/>
              <a:t>cont.</a:t>
            </a:r>
            <a:r>
              <a:rPr lang="en-US" u="sng" dirty="0" smtClean="0"/>
              <a:t/>
            </a:r>
            <a:br>
              <a:rPr lang="en-US" u="sng" dirty="0" smtClean="0"/>
            </a:br>
            <a:r>
              <a:rPr lang="en-US" sz="1600" dirty="0" smtClean="0"/>
              <a:t>(Ga. App. 2002)</a:t>
            </a:r>
            <a:endParaRPr lang="en-US" u="sng" dirty="0"/>
          </a:p>
        </p:txBody>
      </p:sp>
      <p:sp>
        <p:nvSpPr>
          <p:cNvPr id="3" name="Content Placeholder 2"/>
          <p:cNvSpPr>
            <a:spLocks noGrp="1"/>
          </p:cNvSpPr>
          <p:nvPr>
            <p:ph idx="1"/>
          </p:nvPr>
        </p:nvSpPr>
        <p:spPr/>
        <p:txBody>
          <a:bodyPr>
            <a:normAutofit/>
          </a:bodyPr>
          <a:lstStyle/>
          <a:p>
            <a:pPr>
              <a:spcBef>
                <a:spcPts val="1800"/>
              </a:spcBef>
            </a:pPr>
            <a:r>
              <a:rPr lang="en-US" dirty="0" smtClean="0"/>
              <a:t>Held: $250,000 punitive damages award to landowner was consistent with due process.</a:t>
            </a:r>
          </a:p>
          <a:p>
            <a:pPr lvl="1">
              <a:spcBef>
                <a:spcPts val="2400"/>
              </a:spcBef>
            </a:pPr>
            <a:r>
              <a:rPr lang="en-US" dirty="0" smtClean="0"/>
              <a:t>The jury could have concluded that there were numerous, even hundreds, of instances of damage to the landowner’s property.  Therefore, the amount of punitive damages awarded by the jury is consistent with the imposition of civil penalties for numerous violations of either the state or county regulations regarding control of erosions. (</a:t>
            </a:r>
            <a:r>
              <a:rPr lang="en-US" u="sng" dirty="0" smtClean="0"/>
              <a:t>See</a:t>
            </a:r>
            <a:r>
              <a:rPr lang="en-US" dirty="0" smtClean="0"/>
              <a:t> Georgia’s Erosion and Sedimentation Act, O.C.G.A. § 12-7-1, et seq.) </a:t>
            </a:r>
          </a:p>
        </p:txBody>
      </p:sp>
    </p:spTree>
    <p:extLst>
      <p:ext uri="{BB962C8B-B14F-4D97-AF65-F5344CB8AC3E}">
        <p14:creationId xmlns:p14="http://schemas.microsoft.com/office/powerpoint/2010/main" val="24669094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u="sng" dirty="0" smtClean="0"/>
              <a:t>Simerly v. Pulte Home Corp.</a:t>
            </a:r>
            <a:br>
              <a:rPr lang="en-US" u="sng" dirty="0" smtClean="0"/>
            </a:br>
            <a:r>
              <a:rPr lang="en-US" sz="1600" dirty="0" smtClean="0"/>
              <a:t>Superior Court of Forsyth County – September 2011</a:t>
            </a:r>
            <a:br>
              <a:rPr lang="en-US" sz="1600" dirty="0" smtClean="0"/>
            </a:br>
            <a:r>
              <a:rPr lang="en-US" sz="1600" dirty="0" smtClean="0"/>
              <a:t>Ga. Appeals Affirmed 2013</a:t>
            </a:r>
            <a:endParaRPr lang="en-US" sz="1600" dirty="0"/>
          </a:p>
        </p:txBody>
      </p:sp>
      <p:sp>
        <p:nvSpPr>
          <p:cNvPr id="3" name="Content Placeholder 2"/>
          <p:cNvSpPr>
            <a:spLocks noGrp="1"/>
          </p:cNvSpPr>
          <p:nvPr>
            <p:ph idx="1"/>
          </p:nvPr>
        </p:nvSpPr>
        <p:spPr>
          <a:xfrm>
            <a:off x="152400" y="1219200"/>
            <a:ext cx="8915400" cy="5181600"/>
          </a:xfrm>
        </p:spPr>
        <p:txBody>
          <a:bodyPr>
            <a:normAutofit fontScale="77500" lnSpcReduction="20000"/>
          </a:bodyPr>
          <a:lstStyle/>
          <a:p>
            <a:r>
              <a:rPr lang="en-US" sz="3400" dirty="0" smtClean="0"/>
              <a:t>Homeowners owned property downstream from 2 subdivisions owned by Defendant. Defendant’s VP of land development and the subdivision compliance exec in charge of erosion and sediment controls.</a:t>
            </a:r>
          </a:p>
          <a:p>
            <a:pPr>
              <a:spcBef>
                <a:spcPts val="2400"/>
              </a:spcBef>
            </a:pPr>
            <a:r>
              <a:rPr lang="en-US" sz="3400" dirty="0" smtClean="0"/>
              <a:t>Development of the subdivisions involved clearing and grading and other land disturbance and development activities.  The developments decreased the forest and pasture land and cause an increase in the amount of runoff from road, driveways and rooftops.  Plaintiffs alleged that Defendants failed to install and maintain appropriate erosion control devices that could have reduced the sediment, dirt, storm water, and other pollutants being discharged downstream and into the streams and ponds located on Plaintiffs’ properties. </a:t>
            </a:r>
          </a:p>
          <a:p>
            <a:pPr marL="0" indent="0">
              <a:buNone/>
            </a:pPr>
            <a:endParaRPr lang="en-US" dirty="0"/>
          </a:p>
        </p:txBody>
      </p:sp>
    </p:spTree>
    <p:extLst>
      <p:ext uri="{BB962C8B-B14F-4D97-AF65-F5344CB8AC3E}">
        <p14:creationId xmlns:p14="http://schemas.microsoft.com/office/powerpoint/2010/main" val="1665000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u="sng" dirty="0" smtClean="0"/>
              <a:t>Simerly v. Pulte Home Corp. – </a:t>
            </a:r>
            <a:r>
              <a:rPr lang="en-US" i="1" u="sng" dirty="0"/>
              <a:t>c</a:t>
            </a:r>
            <a:r>
              <a:rPr lang="en-US" i="1" u="sng" dirty="0" smtClean="0"/>
              <a:t>ont.</a:t>
            </a:r>
            <a:r>
              <a:rPr lang="en-US" u="sng" dirty="0" smtClean="0"/>
              <a:t/>
            </a:r>
            <a:br>
              <a:rPr lang="en-US" u="sng" dirty="0" smtClean="0"/>
            </a:br>
            <a:r>
              <a:rPr lang="en-US" sz="1600" dirty="0" smtClean="0"/>
              <a:t>Superior Court of Forsyth County – September 2011</a:t>
            </a:r>
            <a:br>
              <a:rPr lang="en-US" sz="1600" dirty="0" smtClean="0"/>
            </a:br>
            <a:r>
              <a:rPr lang="en-US" sz="1600" dirty="0" smtClean="0"/>
              <a:t>Ga. Appeals Affirmed 2013</a:t>
            </a:r>
            <a:endParaRPr lang="en-US" sz="1600" dirty="0"/>
          </a:p>
        </p:txBody>
      </p:sp>
      <p:sp>
        <p:nvSpPr>
          <p:cNvPr id="3" name="Content Placeholder 2"/>
          <p:cNvSpPr>
            <a:spLocks noGrp="1"/>
          </p:cNvSpPr>
          <p:nvPr>
            <p:ph idx="1"/>
          </p:nvPr>
        </p:nvSpPr>
        <p:spPr>
          <a:xfrm>
            <a:off x="76200" y="1219200"/>
            <a:ext cx="9067800" cy="5105400"/>
          </a:xfrm>
        </p:spPr>
        <p:txBody>
          <a:bodyPr>
            <a:normAutofit fontScale="32500" lnSpcReduction="20000"/>
          </a:bodyPr>
          <a:lstStyle/>
          <a:p>
            <a:pPr>
              <a:spcBef>
                <a:spcPts val="1800"/>
              </a:spcBef>
            </a:pPr>
            <a:r>
              <a:rPr lang="en-US" sz="6800" dirty="0" smtClean="0"/>
              <a:t>Plaintiffs gave notice to Defendant of its trespass and nuisance and requested that Defendant immediately remove the sediment from the creeks and ponds on their properties.   The requested Defendant restore the creeks and ponds to their pre-damage condition and immediately cease the continuing increased discharge of storm water volumes and sediment onto their properties.  Defendant refused to take the remedial action.</a:t>
            </a:r>
          </a:p>
          <a:p>
            <a:pPr algn="just">
              <a:spcBef>
                <a:spcPts val="1800"/>
              </a:spcBef>
            </a:pPr>
            <a:r>
              <a:rPr lang="en-US" sz="6800" dirty="0"/>
              <a:t>Plaintiffs filed suit against Defendant, asserting claims for trespass, nuisance, negligence, negligence </a:t>
            </a:r>
            <a:r>
              <a:rPr lang="en-US" sz="6800" i="1" dirty="0"/>
              <a:t>per se</a:t>
            </a:r>
            <a:r>
              <a:rPr lang="en-US" sz="6800" dirty="0"/>
              <a:t>, violation of riparian rights under O.C.G.A. 44-8-1, Ga. WQCA, Ga. WCA, Ga. ERSCA.</a:t>
            </a:r>
          </a:p>
          <a:p>
            <a:pPr algn="just">
              <a:spcBef>
                <a:spcPts val="1800"/>
              </a:spcBef>
            </a:pPr>
            <a:r>
              <a:rPr lang="en-US" sz="6800" dirty="0"/>
              <a:t>Defendant alleged a pond and bridge on a Third-Party Defendant’s property was in part causing the flooding and pollution.</a:t>
            </a:r>
          </a:p>
          <a:p>
            <a:pPr algn="just">
              <a:spcBef>
                <a:spcPts val="1800"/>
              </a:spcBef>
            </a:pPr>
            <a:r>
              <a:rPr lang="en-US" sz="6800" dirty="0"/>
              <a:t>Jury trial in Forsyth County. </a:t>
            </a:r>
            <a:endParaRPr lang="en-US" sz="6800" dirty="0" smtClean="0"/>
          </a:p>
          <a:p>
            <a:pPr marL="0" indent="0">
              <a:buNone/>
            </a:pPr>
            <a:endParaRPr lang="en-US" dirty="0"/>
          </a:p>
        </p:txBody>
      </p:sp>
    </p:spTree>
    <p:extLst>
      <p:ext uri="{BB962C8B-B14F-4D97-AF65-F5344CB8AC3E}">
        <p14:creationId xmlns:p14="http://schemas.microsoft.com/office/powerpoint/2010/main" val="33133934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1295400"/>
          </a:xfrm>
        </p:spPr>
        <p:txBody>
          <a:bodyPr>
            <a:normAutofit/>
          </a:bodyPr>
          <a:lstStyle/>
          <a:p>
            <a:r>
              <a:rPr lang="en-US" u="sng" dirty="0" smtClean="0"/>
              <a:t>Simerly v. Pulte Home Corp. – </a:t>
            </a:r>
            <a:r>
              <a:rPr lang="en-US" i="1" u="sng" dirty="0" smtClean="0"/>
              <a:t>cont.</a:t>
            </a:r>
            <a:r>
              <a:rPr lang="en-US" u="sng" dirty="0" smtClean="0"/>
              <a:t/>
            </a:r>
            <a:br>
              <a:rPr lang="en-US" u="sng" dirty="0" smtClean="0"/>
            </a:br>
            <a:r>
              <a:rPr lang="en-US" sz="1600" dirty="0" smtClean="0"/>
              <a:t>Superior Court of Forsyth County – September 2011</a:t>
            </a:r>
            <a:br>
              <a:rPr lang="en-US" sz="1600" dirty="0" smtClean="0"/>
            </a:br>
            <a:r>
              <a:rPr lang="en-US" sz="1600" dirty="0" smtClean="0"/>
              <a:t>Ga. Appeals Affirmed 2013</a:t>
            </a:r>
            <a:endParaRPr lang="en-US" sz="1600" dirty="0"/>
          </a:p>
        </p:txBody>
      </p:sp>
      <p:sp>
        <p:nvSpPr>
          <p:cNvPr id="3" name="Content Placeholder 2"/>
          <p:cNvSpPr>
            <a:spLocks noGrp="1"/>
          </p:cNvSpPr>
          <p:nvPr>
            <p:ph idx="1"/>
          </p:nvPr>
        </p:nvSpPr>
        <p:spPr/>
        <p:txBody>
          <a:bodyPr>
            <a:normAutofit lnSpcReduction="10000"/>
          </a:bodyPr>
          <a:lstStyle/>
          <a:p>
            <a:pPr>
              <a:spcBef>
                <a:spcPts val="1800"/>
              </a:spcBef>
            </a:pPr>
            <a:r>
              <a:rPr lang="en-US" dirty="0" smtClean="0"/>
              <a:t>Verdict:  $2,499,980.00 in damages and attorneys fees.</a:t>
            </a:r>
          </a:p>
          <a:p>
            <a:pPr>
              <a:spcBef>
                <a:spcPts val="1800"/>
              </a:spcBef>
            </a:pPr>
            <a:r>
              <a:rPr lang="en-US" dirty="0" smtClean="0"/>
              <a:t>Defendant deleted emails and removed documents from production.</a:t>
            </a:r>
          </a:p>
          <a:p>
            <a:pPr>
              <a:spcBef>
                <a:spcPts val="1800"/>
              </a:spcBef>
            </a:pPr>
            <a:r>
              <a:rPr lang="en-US" dirty="0" smtClean="0"/>
              <a:t>Appeal affirmed.</a:t>
            </a:r>
          </a:p>
          <a:p>
            <a:pPr>
              <a:spcBef>
                <a:spcPts val="1800"/>
              </a:spcBef>
            </a:pPr>
            <a:r>
              <a:rPr lang="en-US" dirty="0" smtClean="0"/>
              <a:t>“A discharge of storm water runoff from construction activities where management practices have not been properly implemented violates the Sedimentation Control Act”.</a:t>
            </a:r>
          </a:p>
          <a:p>
            <a:endParaRPr lang="en-US" dirty="0"/>
          </a:p>
        </p:txBody>
      </p:sp>
    </p:spTree>
    <p:extLst>
      <p:ext uri="{BB962C8B-B14F-4D97-AF65-F5344CB8AC3E}">
        <p14:creationId xmlns:p14="http://schemas.microsoft.com/office/powerpoint/2010/main" val="28919202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spcBef>
                <a:spcPts val="0"/>
              </a:spcBef>
              <a:buNone/>
            </a:pPr>
            <a:endParaRPr lang="en-US" dirty="0"/>
          </a:p>
          <a:p>
            <a:pPr marL="0" indent="0" algn="ctr">
              <a:spcBef>
                <a:spcPts val="3000"/>
              </a:spcBef>
              <a:buNone/>
            </a:pPr>
            <a:endParaRPr lang="en-US" dirty="0" smtClean="0"/>
          </a:p>
          <a:p>
            <a:pPr marL="0" indent="0" algn="ctr">
              <a:spcBef>
                <a:spcPts val="3000"/>
              </a:spcBef>
              <a:buNone/>
            </a:pPr>
            <a:r>
              <a:rPr lang="en-US" sz="3600" dirty="0" smtClean="0"/>
              <a:t>JURY TRIALS</a:t>
            </a:r>
            <a:endParaRPr lang="en-US" sz="3600" dirty="0"/>
          </a:p>
        </p:txBody>
      </p:sp>
    </p:spTree>
    <p:extLst>
      <p:ext uri="{BB962C8B-B14F-4D97-AF65-F5344CB8AC3E}">
        <p14:creationId xmlns:p14="http://schemas.microsoft.com/office/powerpoint/2010/main" val="1599900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077200" cy="1143000"/>
          </a:xfrm>
        </p:spPr>
        <p:txBody>
          <a:bodyPr>
            <a:normAutofit/>
          </a:bodyPr>
          <a:lstStyle/>
          <a:p>
            <a:r>
              <a:rPr lang="en-US" u="sng" dirty="0" smtClean="0"/>
              <a:t>Coffman v. Bramlett, et al.</a:t>
            </a:r>
            <a:r>
              <a:rPr lang="en-US" u="sng" dirty="0"/>
              <a:t/>
            </a:r>
            <a:br>
              <a:rPr lang="en-US" u="sng" dirty="0"/>
            </a:br>
            <a:r>
              <a:rPr lang="en-US" sz="1600" dirty="0" smtClean="0"/>
              <a:t>Superior Court of Cobb County – March 2010</a:t>
            </a:r>
            <a:endParaRPr lang="en-US" u="sng" dirty="0"/>
          </a:p>
        </p:txBody>
      </p:sp>
      <p:sp>
        <p:nvSpPr>
          <p:cNvPr id="3" name="Content Placeholder 2"/>
          <p:cNvSpPr>
            <a:spLocks noGrp="1"/>
          </p:cNvSpPr>
          <p:nvPr>
            <p:ph idx="1"/>
          </p:nvPr>
        </p:nvSpPr>
        <p:spPr>
          <a:xfrm>
            <a:off x="533400" y="1371600"/>
            <a:ext cx="8153400" cy="4754563"/>
          </a:xfrm>
        </p:spPr>
        <p:txBody>
          <a:bodyPr>
            <a:normAutofit fontScale="85000" lnSpcReduction="20000"/>
          </a:bodyPr>
          <a:lstStyle/>
          <a:p>
            <a:r>
              <a:rPr lang="en-US" dirty="0" smtClean="0"/>
              <a:t>Plaintiffs owned 27 acre property in Dallas, Ga. including 20 acre lake used for recreational enjoyment.  The Bramlett Defendants purchased property adjacent and upstream to their land for development of a subdivision.  A large stream on the land fed into Plaintiffs’ lake.  The Bramlett Defendants removed much of the natural vegetation on part of the property and altered the topography, resulting in silt, sediment, storm water runoff and pollution to flow into the stream channel on Plaintiffs’ property and eventually end up deposited in their lake.</a:t>
            </a:r>
          </a:p>
          <a:p>
            <a:pPr>
              <a:spcBef>
                <a:spcPts val="1800"/>
              </a:spcBef>
            </a:pPr>
            <a:r>
              <a:rPr lang="en-US" dirty="0" smtClean="0"/>
              <a:t>Plaintiffs sued the Bramlett Defendants, also naming the contractor for development, the grading company and the plumbing company.</a:t>
            </a:r>
          </a:p>
        </p:txBody>
      </p:sp>
    </p:spTree>
    <p:extLst>
      <p:ext uri="{BB962C8B-B14F-4D97-AF65-F5344CB8AC3E}">
        <p14:creationId xmlns:p14="http://schemas.microsoft.com/office/powerpoint/2010/main" val="844647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077200" cy="1143000"/>
          </a:xfrm>
        </p:spPr>
        <p:txBody>
          <a:bodyPr>
            <a:normAutofit/>
          </a:bodyPr>
          <a:lstStyle/>
          <a:p>
            <a:r>
              <a:rPr lang="en-US" u="sng" dirty="0" smtClean="0"/>
              <a:t>Coffman v. Bramlett, et al. – </a:t>
            </a:r>
            <a:r>
              <a:rPr lang="en-US" i="1" u="sng" dirty="0" smtClean="0"/>
              <a:t>cont.</a:t>
            </a:r>
            <a:r>
              <a:rPr lang="en-US" u="sng" dirty="0"/>
              <a:t/>
            </a:r>
            <a:br>
              <a:rPr lang="en-US" u="sng" dirty="0"/>
            </a:br>
            <a:r>
              <a:rPr lang="en-US" sz="1600" dirty="0" smtClean="0"/>
              <a:t>Superior Court of Cobb County – March 2010</a:t>
            </a:r>
            <a:endParaRPr lang="en-US" u="sng" dirty="0"/>
          </a:p>
        </p:txBody>
      </p:sp>
      <p:sp>
        <p:nvSpPr>
          <p:cNvPr id="3" name="Content Placeholder 2"/>
          <p:cNvSpPr>
            <a:spLocks noGrp="1"/>
          </p:cNvSpPr>
          <p:nvPr>
            <p:ph idx="1"/>
          </p:nvPr>
        </p:nvSpPr>
        <p:spPr>
          <a:xfrm>
            <a:off x="76200" y="1143000"/>
            <a:ext cx="8991600" cy="5181600"/>
          </a:xfrm>
        </p:spPr>
        <p:txBody>
          <a:bodyPr>
            <a:normAutofit fontScale="85000" lnSpcReduction="10000"/>
          </a:bodyPr>
          <a:lstStyle/>
          <a:p>
            <a:pPr>
              <a:spcBef>
                <a:spcPts val="1800"/>
              </a:spcBef>
            </a:pPr>
            <a:r>
              <a:rPr lang="en-US" dirty="0" smtClean="0"/>
              <a:t>Plaintiffs alleged Defendants allowed large quantities of silt and sediment to  enter the stream and be deposited into their lake, polluting and contaminating it.  The also claimed that by increasing the amount and rate of storm water runoff discharged onto their property, Defendants’ actions resulted in threatening the integrity of a nearby dam and downstream property.  Further, Defendants violated the Paulding County Code and provisions of the Georgia Erosion and Sedimentation Control Act of 1975, and failed to follow generally accepted development, construction and grading standards.  Plaintiffs also alleged Defendants negligently hired and supervised their employees and subcontractors involved in the site work.</a:t>
            </a:r>
          </a:p>
          <a:p>
            <a:pPr>
              <a:spcBef>
                <a:spcPts val="1800"/>
              </a:spcBef>
            </a:pPr>
            <a:r>
              <a:rPr lang="en-US" dirty="0" smtClean="0"/>
              <a:t>Bench trial (Bramlett Defendants failed to appear)</a:t>
            </a:r>
          </a:p>
          <a:p>
            <a:pPr>
              <a:spcBef>
                <a:spcPts val="1800"/>
              </a:spcBef>
            </a:pPr>
            <a:r>
              <a:rPr lang="en-US" dirty="0" smtClean="0"/>
              <a:t>Judgment for Plaintiffs: $743,000.00</a:t>
            </a:r>
            <a:endParaRPr lang="en-US" dirty="0"/>
          </a:p>
        </p:txBody>
      </p:sp>
    </p:spTree>
    <p:extLst>
      <p:ext uri="{BB962C8B-B14F-4D97-AF65-F5344CB8AC3E}">
        <p14:creationId xmlns:p14="http://schemas.microsoft.com/office/powerpoint/2010/main" val="22276627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143000"/>
          </a:xfrm>
        </p:spPr>
        <p:txBody>
          <a:bodyPr>
            <a:normAutofit/>
          </a:bodyPr>
          <a:lstStyle/>
          <a:p>
            <a:r>
              <a:rPr lang="en-US" u="sng" dirty="0" smtClean="0"/>
              <a:t>Cochran v. Godfrey</a:t>
            </a:r>
            <a:br>
              <a:rPr lang="en-US" u="sng" dirty="0" smtClean="0"/>
            </a:br>
            <a:r>
              <a:rPr lang="en-US" sz="1600" dirty="0" smtClean="0"/>
              <a:t>Superior Court of Hall County – August 2011</a:t>
            </a:r>
            <a:endParaRPr lang="en-US" u="sng"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dirty="0" smtClean="0"/>
              <a:t>Plaintiffs and Defendant both owned property in Hall County.  Defendant conducted certain grading and other land-disturbing activities on their property.  The activities caused the redirection of surface waters onto Plaintiffs’ property, resulting in water, sediment, and other material to flow and be discharged onto Plaintiffs’ property.  Plaintiffs claimed the sediment and other material from the grading caused damage to their property, including sedimentation and damage to a pond.</a:t>
            </a:r>
          </a:p>
          <a:p>
            <a:pPr>
              <a:spcBef>
                <a:spcPts val="2400"/>
              </a:spcBef>
            </a:pPr>
            <a:r>
              <a:rPr lang="en-US" dirty="0" smtClean="0"/>
              <a:t>Plaintiffs claimed the redirection of waters and sediment onto their property constituted a trespass and nuisance by Defendant.</a:t>
            </a:r>
          </a:p>
        </p:txBody>
      </p:sp>
    </p:spTree>
    <p:extLst>
      <p:ext uri="{BB962C8B-B14F-4D97-AF65-F5344CB8AC3E}">
        <p14:creationId xmlns:p14="http://schemas.microsoft.com/office/powerpoint/2010/main" val="1422858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077200" cy="1066800"/>
          </a:xfrm>
        </p:spPr>
        <p:txBody>
          <a:bodyPr/>
          <a:lstStyle/>
          <a:p>
            <a:r>
              <a:rPr lang="en-US" dirty="0" smtClean="0"/>
              <a:t>5</a:t>
            </a:r>
            <a:r>
              <a:rPr lang="en-US" baseline="30000" dirty="0" smtClean="0"/>
              <a:t>th</a:t>
            </a:r>
            <a:r>
              <a:rPr lang="en-US" dirty="0" smtClean="0"/>
              <a:t> Audience</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Plaintiff’s Counsel</a:t>
            </a:r>
          </a:p>
          <a:p>
            <a:pPr marL="0" indent="0" algn="ctr">
              <a:buNone/>
            </a:pPr>
            <a:endParaRPr lang="en-US" dirty="0"/>
          </a:p>
          <a:p>
            <a:pPr marL="0" indent="0" algn="ctr">
              <a:buNone/>
            </a:pPr>
            <a:r>
              <a:rPr lang="en-US" cap="all" dirty="0" smtClean="0"/>
              <a:t>Not Drafted for Jury</a:t>
            </a:r>
            <a:endParaRPr lang="en-US" cap="all" dirty="0"/>
          </a:p>
        </p:txBody>
      </p:sp>
    </p:spTree>
    <p:extLst>
      <p:ext uri="{BB962C8B-B14F-4D97-AF65-F5344CB8AC3E}">
        <p14:creationId xmlns:p14="http://schemas.microsoft.com/office/powerpoint/2010/main" val="3340981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143000"/>
          </a:xfrm>
        </p:spPr>
        <p:txBody>
          <a:bodyPr>
            <a:normAutofit/>
          </a:bodyPr>
          <a:lstStyle/>
          <a:p>
            <a:r>
              <a:rPr lang="en-US" u="sng" dirty="0" smtClean="0"/>
              <a:t>Cochran v. Godfrey – </a:t>
            </a:r>
            <a:r>
              <a:rPr lang="en-US" i="1" u="sng" dirty="0" smtClean="0"/>
              <a:t>cont.</a:t>
            </a:r>
            <a:r>
              <a:rPr lang="en-US" u="sng" dirty="0" smtClean="0"/>
              <a:t/>
            </a:r>
            <a:br>
              <a:rPr lang="en-US" u="sng" dirty="0" smtClean="0"/>
            </a:br>
            <a:r>
              <a:rPr lang="en-US" sz="1600" dirty="0" smtClean="0"/>
              <a:t>Superior Court of Hall County – August 2011</a:t>
            </a:r>
            <a:endParaRPr lang="en-US" u="sng" dirty="0"/>
          </a:p>
        </p:txBody>
      </p:sp>
      <p:sp>
        <p:nvSpPr>
          <p:cNvPr id="3" name="Content Placeholder 2"/>
          <p:cNvSpPr>
            <a:spLocks noGrp="1"/>
          </p:cNvSpPr>
          <p:nvPr>
            <p:ph idx="1"/>
          </p:nvPr>
        </p:nvSpPr>
        <p:spPr>
          <a:xfrm>
            <a:off x="457200" y="1066800"/>
            <a:ext cx="8229600" cy="5562600"/>
          </a:xfrm>
        </p:spPr>
        <p:txBody>
          <a:bodyPr>
            <a:noAutofit/>
          </a:bodyPr>
          <a:lstStyle/>
          <a:p>
            <a:pPr algn="just">
              <a:spcBef>
                <a:spcPts val="1200"/>
              </a:spcBef>
            </a:pPr>
            <a:r>
              <a:rPr lang="en-US" sz="2000" dirty="0" smtClean="0"/>
              <a:t>Defendant claimed that his pasture land was zoned agricultural and was used only for agricultural purposes.  He maintained that certain activities fell within the agricultural exception for land disturbance regulations under the Erosion and Sedimentation Control Act of 1975, including the preparation of pasture land and livestock management practices.  (He had a fence and barn built so that he could better maintain and manage his horses.)  Therefore, Defendant alleged that there was no legal requirement that silt fences or other erosion control measures be taken pursuant to the Act. However, out of caution to protect the grading and grass seed, several silt fences were put in place.  Despite the precaution, extremely heavy rain and a hurricane hit the property.  Therefore, Defendant maintained that he was an “innocent trespasser” because his entry onto Plaintiffs’ land was unintentional and non-negligent. </a:t>
            </a:r>
          </a:p>
          <a:p>
            <a:pPr algn="just">
              <a:spcBef>
                <a:spcPts val="1800"/>
              </a:spcBef>
            </a:pPr>
            <a:r>
              <a:rPr lang="en-US" sz="2000" dirty="0" smtClean="0"/>
              <a:t>Jury trial</a:t>
            </a:r>
          </a:p>
          <a:p>
            <a:pPr algn="just">
              <a:spcBef>
                <a:spcPts val="1800"/>
              </a:spcBef>
            </a:pPr>
            <a:r>
              <a:rPr lang="en-US" sz="2000" dirty="0" smtClean="0"/>
              <a:t>Verdict: $104,000.00</a:t>
            </a:r>
            <a:endParaRPr lang="en-US" sz="2000" dirty="0"/>
          </a:p>
        </p:txBody>
      </p:sp>
    </p:spTree>
    <p:extLst>
      <p:ext uri="{BB962C8B-B14F-4D97-AF65-F5344CB8AC3E}">
        <p14:creationId xmlns:p14="http://schemas.microsoft.com/office/powerpoint/2010/main" val="32638062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219200"/>
          </a:xfrm>
        </p:spPr>
        <p:txBody>
          <a:bodyPr>
            <a:normAutofit/>
          </a:bodyPr>
          <a:lstStyle/>
          <a:p>
            <a:r>
              <a:rPr lang="en-US" u="sng" dirty="0" smtClean="0"/>
              <a:t>Robinson v. Walker</a:t>
            </a:r>
            <a:br>
              <a:rPr lang="en-US" u="sng" dirty="0" smtClean="0"/>
            </a:br>
            <a:r>
              <a:rPr lang="en-US" sz="1600" dirty="0" smtClean="0"/>
              <a:t>Superior Court of Cherokee County – August 2006</a:t>
            </a:r>
            <a:endParaRPr lang="en-US" u="sng" dirty="0"/>
          </a:p>
        </p:txBody>
      </p:sp>
      <p:sp>
        <p:nvSpPr>
          <p:cNvPr id="3" name="Content Placeholder 2"/>
          <p:cNvSpPr>
            <a:spLocks noGrp="1"/>
          </p:cNvSpPr>
          <p:nvPr>
            <p:ph idx="1"/>
          </p:nvPr>
        </p:nvSpPr>
        <p:spPr>
          <a:xfrm>
            <a:off x="304800" y="1295400"/>
            <a:ext cx="8305800" cy="4602163"/>
          </a:xfrm>
        </p:spPr>
        <p:txBody>
          <a:bodyPr>
            <a:noAutofit/>
          </a:bodyPr>
          <a:lstStyle/>
          <a:p>
            <a:r>
              <a:rPr lang="en-US" sz="2200" dirty="0" smtClean="0"/>
              <a:t>Plaintiff owned property next to Defendant in a subdivision.  The rear of Plaintiff’s property was adjacent to Defendant’s property.  Defendant began redeveloping his property in 2004.  He clear cut the trees, stripped the land with heavy equipment and moved a house onto the property.  In the process, he constructed an 250 ft. long earthen dam to create a detention pond. The dam was designed to collect storm water runoff and discharge it through a large concrete structure.  Plaintiff claimed the runoff was aimed directly onto the middle of her property, resulting in flooding and damage to her property. Plaintiff approached Defendant about the damage to her property, which included flooding, sediment discharge and silt buildup, but he ignored her concerns.</a:t>
            </a:r>
          </a:p>
          <a:p>
            <a:pPr>
              <a:spcBef>
                <a:spcPts val="1800"/>
              </a:spcBef>
            </a:pPr>
            <a:r>
              <a:rPr lang="en-US" sz="2200" dirty="0" smtClean="0"/>
              <a:t>Plaintiff sued Defendant for continuing nuisance and trespass.</a:t>
            </a:r>
          </a:p>
        </p:txBody>
      </p:sp>
    </p:spTree>
    <p:extLst>
      <p:ext uri="{BB962C8B-B14F-4D97-AF65-F5344CB8AC3E}">
        <p14:creationId xmlns:p14="http://schemas.microsoft.com/office/powerpoint/2010/main" val="39851123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219200"/>
          </a:xfrm>
        </p:spPr>
        <p:txBody>
          <a:bodyPr>
            <a:normAutofit/>
          </a:bodyPr>
          <a:lstStyle/>
          <a:p>
            <a:r>
              <a:rPr lang="en-US" u="sng" dirty="0" smtClean="0"/>
              <a:t>Robinson v. Walker – </a:t>
            </a:r>
            <a:r>
              <a:rPr lang="en-US" i="1" u="sng" dirty="0" smtClean="0"/>
              <a:t>cont.</a:t>
            </a:r>
            <a:r>
              <a:rPr lang="en-US" u="sng" dirty="0" smtClean="0"/>
              <a:t/>
            </a:r>
            <a:br>
              <a:rPr lang="en-US" u="sng" dirty="0" smtClean="0"/>
            </a:br>
            <a:r>
              <a:rPr lang="en-US" sz="1600" dirty="0" smtClean="0"/>
              <a:t>Superior Court of Cherokee County – August 2006</a:t>
            </a:r>
            <a:endParaRPr lang="en-US" u="sng" dirty="0"/>
          </a:p>
        </p:txBody>
      </p:sp>
      <p:sp>
        <p:nvSpPr>
          <p:cNvPr id="3" name="Content Placeholder 2"/>
          <p:cNvSpPr>
            <a:spLocks noGrp="1"/>
          </p:cNvSpPr>
          <p:nvPr>
            <p:ph idx="1"/>
          </p:nvPr>
        </p:nvSpPr>
        <p:spPr>
          <a:xfrm>
            <a:off x="381000" y="1524000"/>
            <a:ext cx="8305800" cy="4602163"/>
          </a:xfrm>
        </p:spPr>
        <p:txBody>
          <a:bodyPr>
            <a:normAutofit fontScale="92500" lnSpcReduction="20000"/>
          </a:bodyPr>
          <a:lstStyle/>
          <a:p>
            <a:pPr>
              <a:spcBef>
                <a:spcPts val="1800"/>
              </a:spcBef>
            </a:pPr>
            <a:r>
              <a:rPr lang="en-US" dirty="0" smtClean="0"/>
              <a:t>Plaintiff alleged Defendant showed willful misconduct, malice, fraud, and wantonness and his actions were in bad faith, was stubbornly litigious and caused unnecessary trouble and expense.  She alleged Defendant frequently operated his heavy construction machinery, including a bulldozer, at unreasonable times does the day and night, knowing that it disturbed Plaintiff and other neighbors. Plaintiff sought damages for the costs to repair her property, as well as the reduction in value of her property, the loss of rental value of her property and the cost of purchasing sand bags and a silt fence. </a:t>
            </a:r>
          </a:p>
          <a:p>
            <a:pPr>
              <a:spcBef>
                <a:spcPts val="2400"/>
              </a:spcBef>
            </a:pPr>
            <a:r>
              <a:rPr lang="en-US" dirty="0" smtClean="0"/>
              <a:t>Verdict: $83,000.00</a:t>
            </a:r>
            <a:endParaRPr lang="en-US" dirty="0"/>
          </a:p>
        </p:txBody>
      </p:sp>
    </p:spTree>
    <p:extLst>
      <p:ext uri="{BB962C8B-B14F-4D97-AF65-F5344CB8AC3E}">
        <p14:creationId xmlns:p14="http://schemas.microsoft.com/office/powerpoint/2010/main" val="19546610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143000"/>
          </a:xfrm>
        </p:spPr>
        <p:txBody>
          <a:bodyPr>
            <a:normAutofit/>
          </a:bodyPr>
          <a:lstStyle/>
          <a:p>
            <a:r>
              <a:rPr lang="en-US" u="sng" dirty="0" smtClean="0"/>
              <a:t>Williams v. Ultima Holdings</a:t>
            </a:r>
            <a:br>
              <a:rPr lang="en-US" u="sng" dirty="0" smtClean="0"/>
            </a:br>
            <a:r>
              <a:rPr lang="en-US" sz="1600" dirty="0" smtClean="0"/>
              <a:t>Superior Court of Fulton County – January 2010</a:t>
            </a:r>
            <a:endParaRPr lang="en-US" u="sng" dirty="0"/>
          </a:p>
        </p:txBody>
      </p:sp>
      <p:sp>
        <p:nvSpPr>
          <p:cNvPr id="3" name="Content Placeholder 2"/>
          <p:cNvSpPr>
            <a:spLocks noGrp="1"/>
          </p:cNvSpPr>
          <p:nvPr>
            <p:ph idx="1"/>
          </p:nvPr>
        </p:nvSpPr>
        <p:spPr>
          <a:xfrm>
            <a:off x="457200" y="1371600"/>
            <a:ext cx="8229600" cy="4754563"/>
          </a:xfrm>
        </p:spPr>
        <p:txBody>
          <a:bodyPr>
            <a:normAutofit fontScale="25000" lnSpcReduction="20000"/>
          </a:bodyPr>
          <a:lstStyle/>
          <a:p>
            <a:r>
              <a:rPr lang="en-US" sz="7200" dirty="0" smtClean="0"/>
              <a:t>Plaintiffs owned property adjacent, downhill and to the north of a large residential subdivision.  Prior to development of the subdivision, the subdivision property was covered by trees and natural vegetation that prevented mud, silt and excess storm water from flowing onto Plaintiffs’ property when it rained.  During construction of the subdivision, heavy machinery was used to remove all of the natural vegetation and to alter the property’s topography in order to include paved surfaces, residential homes and barren earth.  This cased the natural surface water run-off to be artificially increased from the subdivision site onto Plaintiffs’ property. As a result, excess storm water was discharged from the subdivision and accumulated onto Plaintiffs’ property, causing flooding and erosion.</a:t>
            </a:r>
          </a:p>
          <a:p>
            <a:pPr>
              <a:spcBef>
                <a:spcPts val="2400"/>
              </a:spcBef>
            </a:pPr>
            <a:r>
              <a:rPr lang="en-US" sz="7200" dirty="0"/>
              <a:t>Plaintiffs sued Defendants (the developers of the subdivision), claiming they knowingly and intentionally diverted excess storm water, containing silt and other debris, onto their property, which constituted a trespass under O.C.G.A. 51-9-1, as did the erosion of sediment from the development onto Plaintiffs’ property.  Plaintiffs’ sought injunctions, general and special damages, punitive damages and attorney’s fees and expenses of litigation.</a:t>
            </a:r>
          </a:p>
          <a:p>
            <a:endParaRPr lang="en-US" dirty="0" smtClean="0"/>
          </a:p>
        </p:txBody>
      </p:sp>
    </p:spTree>
    <p:extLst>
      <p:ext uri="{BB962C8B-B14F-4D97-AF65-F5344CB8AC3E}">
        <p14:creationId xmlns:p14="http://schemas.microsoft.com/office/powerpoint/2010/main" val="216497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143000"/>
          </a:xfrm>
        </p:spPr>
        <p:txBody>
          <a:bodyPr>
            <a:normAutofit/>
          </a:bodyPr>
          <a:lstStyle/>
          <a:p>
            <a:r>
              <a:rPr lang="en-US" u="sng" dirty="0" smtClean="0"/>
              <a:t>Williams v. </a:t>
            </a:r>
            <a:r>
              <a:rPr lang="en-US" u="sng" dirty="0" err="1" smtClean="0"/>
              <a:t>Ultima</a:t>
            </a:r>
            <a:r>
              <a:rPr lang="en-US" u="sng" dirty="0" smtClean="0"/>
              <a:t> Holdings – </a:t>
            </a:r>
            <a:r>
              <a:rPr lang="en-US" i="1" u="sng" dirty="0" smtClean="0"/>
              <a:t>cont.</a:t>
            </a:r>
            <a:r>
              <a:rPr lang="en-US" u="sng" dirty="0" smtClean="0"/>
              <a:t/>
            </a:r>
            <a:br>
              <a:rPr lang="en-US" u="sng" dirty="0" smtClean="0"/>
            </a:br>
            <a:r>
              <a:rPr lang="en-US" sz="1600" dirty="0" smtClean="0"/>
              <a:t>Superior Court of Fulton County – January 2010</a:t>
            </a:r>
            <a:endParaRPr lang="en-US" u="sng"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pPr>
              <a:spcBef>
                <a:spcPts val="2400"/>
              </a:spcBef>
            </a:pPr>
            <a:r>
              <a:rPr lang="en-US" dirty="0" smtClean="0"/>
              <a:t>In the consolidated pre-trial order, Plaintiffs claimed the run-off that had flowed onto their property as “sheet flow” had become directed across it in a “concentrated flow” that was discharged from the pond.  The pond diminished the value of Plaintiffs’ property.</a:t>
            </a:r>
          </a:p>
          <a:p>
            <a:pPr>
              <a:spcBef>
                <a:spcPts val="2400"/>
              </a:spcBef>
            </a:pPr>
            <a:r>
              <a:rPr lang="en-US" dirty="0"/>
              <a:t>Defendants contended that to accommodate storm water, a detention/retention pond and an “SD3” pond were built in compliance with government regulations to prevent rain water and silt from running onto neighboring properties.  In addition, the developer installed other erosion control measures. </a:t>
            </a:r>
          </a:p>
          <a:p>
            <a:pPr>
              <a:spcBef>
                <a:spcPts val="2400"/>
              </a:spcBef>
            </a:pPr>
            <a:endParaRPr lang="en-US" dirty="0" smtClean="0"/>
          </a:p>
        </p:txBody>
      </p:sp>
    </p:spTree>
    <p:extLst>
      <p:ext uri="{BB962C8B-B14F-4D97-AF65-F5344CB8AC3E}">
        <p14:creationId xmlns:p14="http://schemas.microsoft.com/office/powerpoint/2010/main" val="15708526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143000"/>
          </a:xfrm>
        </p:spPr>
        <p:txBody>
          <a:bodyPr>
            <a:normAutofit/>
          </a:bodyPr>
          <a:lstStyle/>
          <a:p>
            <a:r>
              <a:rPr lang="en-US" u="sng" dirty="0" smtClean="0"/>
              <a:t>Williams v. </a:t>
            </a:r>
            <a:r>
              <a:rPr lang="en-US" u="sng" dirty="0" err="1" smtClean="0"/>
              <a:t>Ultima</a:t>
            </a:r>
            <a:r>
              <a:rPr lang="en-US" u="sng" dirty="0" smtClean="0"/>
              <a:t> Holdings – </a:t>
            </a:r>
            <a:r>
              <a:rPr lang="en-US" i="1" u="sng" dirty="0"/>
              <a:t>c</a:t>
            </a:r>
            <a:r>
              <a:rPr lang="en-US" i="1" u="sng" dirty="0" smtClean="0"/>
              <a:t>ont.</a:t>
            </a:r>
            <a:r>
              <a:rPr lang="en-US" u="sng" dirty="0" smtClean="0"/>
              <a:t/>
            </a:r>
            <a:br>
              <a:rPr lang="en-US" u="sng" dirty="0" smtClean="0"/>
            </a:br>
            <a:r>
              <a:rPr lang="en-US" sz="1600" dirty="0" smtClean="0"/>
              <a:t>Superior Court of Fulton County – January 2010</a:t>
            </a:r>
            <a:endParaRPr lang="en-US" u="sng" dirty="0"/>
          </a:p>
        </p:txBody>
      </p:sp>
      <p:sp>
        <p:nvSpPr>
          <p:cNvPr id="3" name="Content Placeholder 2"/>
          <p:cNvSpPr>
            <a:spLocks noGrp="1"/>
          </p:cNvSpPr>
          <p:nvPr>
            <p:ph idx="1"/>
          </p:nvPr>
        </p:nvSpPr>
        <p:spPr>
          <a:xfrm>
            <a:off x="457200" y="1371600"/>
            <a:ext cx="8229600" cy="4754563"/>
          </a:xfrm>
        </p:spPr>
        <p:txBody>
          <a:bodyPr>
            <a:normAutofit fontScale="85000" lnSpcReduction="10000"/>
          </a:bodyPr>
          <a:lstStyle/>
          <a:p>
            <a:pPr>
              <a:spcBef>
                <a:spcPts val="1800"/>
              </a:spcBef>
            </a:pPr>
            <a:r>
              <a:rPr lang="en-US" dirty="0" smtClean="0"/>
              <a:t>Hurricanes Cindy and Dennis caused record rains in Atlanta around the time Plaintiffs’ reportedly complained to Defendants about flooding on their property.</a:t>
            </a:r>
          </a:p>
          <a:p>
            <a:pPr>
              <a:spcBef>
                <a:spcPts val="1800"/>
              </a:spcBef>
            </a:pPr>
            <a:r>
              <a:rPr lang="en-US" dirty="0" smtClean="0"/>
              <a:t>Fulton County officials met with Plaintiffs and Defendants over run-off concerns, and after examining the ponds, the officials issued no citations.  In addition, the company Defendants fired to monitor and control erosion at the site found no flaws that would cause excess water or sediment to flow onto Plaintiffs’ land.</a:t>
            </a:r>
          </a:p>
          <a:p>
            <a:pPr>
              <a:spcBef>
                <a:spcPts val="1800"/>
              </a:spcBef>
            </a:pPr>
            <a:r>
              <a:rPr lang="en-US" dirty="0" smtClean="0"/>
              <a:t>Jury trial </a:t>
            </a:r>
          </a:p>
          <a:p>
            <a:pPr>
              <a:spcBef>
                <a:spcPts val="1800"/>
              </a:spcBef>
            </a:pPr>
            <a:r>
              <a:rPr lang="en-US" dirty="0" smtClean="0"/>
              <a:t>Verdict: $25,000.00</a:t>
            </a:r>
            <a:endParaRPr lang="en-US" dirty="0"/>
          </a:p>
        </p:txBody>
      </p:sp>
    </p:spTree>
    <p:extLst>
      <p:ext uri="{BB962C8B-B14F-4D97-AF65-F5344CB8AC3E}">
        <p14:creationId xmlns:p14="http://schemas.microsoft.com/office/powerpoint/2010/main" val="32084713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341438"/>
          </a:xfrm>
        </p:spPr>
        <p:txBody>
          <a:bodyPr>
            <a:normAutofit/>
          </a:bodyPr>
          <a:lstStyle/>
          <a:p>
            <a:r>
              <a:rPr lang="en-US" u="sng" dirty="0" smtClean="0"/>
              <a:t>Camp v. Kennedy Dev. Co. Inc., et al.</a:t>
            </a:r>
            <a:br>
              <a:rPr lang="en-US" u="sng" dirty="0" smtClean="0"/>
            </a:br>
            <a:r>
              <a:rPr lang="en-US" sz="1600" dirty="0" smtClean="0"/>
              <a:t>Superior Court of Gwinnett County – August 2013</a:t>
            </a:r>
            <a:endParaRPr lang="en-US" u="sng" dirty="0"/>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r>
              <a:rPr lang="en-US" dirty="0" smtClean="0"/>
              <a:t>Plaintiffs owned residential property in Snellville that had </a:t>
            </a:r>
            <a:r>
              <a:rPr lang="en-US" smtClean="0"/>
              <a:t>a small </a:t>
            </a:r>
            <a:r>
              <a:rPr lang="en-US" dirty="0" smtClean="0"/>
              <a:t>natural creek on one side of the property.  No problem 30+ years.  1 purchased a 48-acre parcel upstream from Plaintiffs which consisted of natural pasture with trees with the intent to develop a subdivision with 185 lots.  Defendant 2 purchased lots from Defendant 2 and was responsible for maintaining BMPs during construction.  Development of the subdivision included clearing trees, grading lots, installing utilities, paving roads and a storm water system.  Defendant 1’s property did not have detention pond facilities for storm water run-off but obtained rights to enlarge a neighboring HOA’s pond to hold the storm water run-off for both subdivisions.  After Defendant 1 clear, Plaintiffs noticed an increase in storm water run-off, the creek overflowed and washed away natural banks.  Defendant 1 raised the spillway in an attempt to solve the problem, but Plaintiffs allege it made the problem worse.  Plaintiffs alleged the water caused the creek’s banks to collapse and erode away their yard and destroyed.  They alleged Defendant 2’s failure to follow best management practices contributed to the excess storm water run-off.</a:t>
            </a:r>
          </a:p>
        </p:txBody>
      </p:sp>
    </p:spTree>
    <p:extLst>
      <p:ext uri="{BB962C8B-B14F-4D97-AF65-F5344CB8AC3E}">
        <p14:creationId xmlns:p14="http://schemas.microsoft.com/office/powerpoint/2010/main" val="35250952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153400" cy="1341438"/>
          </a:xfrm>
        </p:spPr>
        <p:txBody>
          <a:bodyPr>
            <a:normAutofit fontScale="90000"/>
          </a:bodyPr>
          <a:lstStyle/>
          <a:p>
            <a:r>
              <a:rPr lang="en-US" u="sng" dirty="0" smtClean="0"/>
              <a:t>Camp v. Kennedy Dev. Co. Inc., et al. </a:t>
            </a:r>
            <a:r>
              <a:rPr lang="en-US" i="1" u="sng" dirty="0" smtClean="0"/>
              <a:t>cont.</a:t>
            </a:r>
            <a:r>
              <a:rPr lang="en-US" u="sng" dirty="0" smtClean="0"/>
              <a:t/>
            </a:r>
            <a:br>
              <a:rPr lang="en-US" u="sng" dirty="0" smtClean="0"/>
            </a:br>
            <a:r>
              <a:rPr lang="en-US" sz="1600" dirty="0" smtClean="0"/>
              <a:t>Superior Court of Gwinnett County – August 2013</a:t>
            </a:r>
            <a:endParaRPr lang="en-US" u="sng" dirty="0"/>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pPr>
              <a:spcBef>
                <a:spcPts val="1800"/>
              </a:spcBef>
            </a:pPr>
            <a:r>
              <a:rPr lang="en-US" dirty="0" smtClean="0"/>
              <a:t>Plaintiffs and other residents made numerous complaints to Defendants 1 and 2 and to the City of Snellville. The city issued citations and gave written notices to Defendants 1 and 2, ordering them to make repairs.  Defendants 1 and 2 failed to make the necessary corrections ordered by the city.</a:t>
            </a:r>
          </a:p>
          <a:p>
            <a:pPr>
              <a:spcBef>
                <a:spcPts val="1800"/>
              </a:spcBef>
            </a:pPr>
            <a:r>
              <a:rPr lang="en-US" dirty="0"/>
              <a:t>Plaintiffs sued Defendants 1 and 2 for nuisance and trespass, and alleged Defendants 1 and 2’s failure to follow best management practices, including not maintaining a proper erosion control plan and not protecting the buffer areas along the state creek were violations of EPD requirements, GA common law, and city and county ordinances.  Plaintiffs also alleged Defendants failed to meet building industry standards within GA. </a:t>
            </a:r>
          </a:p>
          <a:p>
            <a:pPr>
              <a:spcBef>
                <a:spcPts val="1800"/>
              </a:spcBef>
            </a:pPr>
            <a:endParaRPr lang="en-US" dirty="0" smtClean="0"/>
          </a:p>
        </p:txBody>
      </p:sp>
    </p:spTree>
    <p:extLst>
      <p:ext uri="{BB962C8B-B14F-4D97-AF65-F5344CB8AC3E}">
        <p14:creationId xmlns:p14="http://schemas.microsoft.com/office/powerpoint/2010/main" val="38945816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077200" cy="1143000"/>
          </a:xfrm>
        </p:spPr>
        <p:txBody>
          <a:bodyPr>
            <a:normAutofit fontScale="90000"/>
          </a:bodyPr>
          <a:lstStyle/>
          <a:p>
            <a:r>
              <a:rPr lang="en-US" u="sng" dirty="0" smtClean="0"/>
              <a:t>Camp v. Kennedy Dev. Co. Inc., et al., </a:t>
            </a:r>
            <a:r>
              <a:rPr lang="en-US" i="1" u="sng" dirty="0"/>
              <a:t>c</a:t>
            </a:r>
            <a:r>
              <a:rPr lang="en-US" i="1" u="sng" dirty="0" smtClean="0"/>
              <a:t>ont.</a:t>
            </a:r>
            <a:r>
              <a:rPr lang="en-US" u="sng" dirty="0" smtClean="0"/>
              <a:t/>
            </a:r>
            <a:br>
              <a:rPr lang="en-US" u="sng" dirty="0" smtClean="0"/>
            </a:br>
            <a:r>
              <a:rPr lang="en-US" sz="1600" dirty="0" smtClean="0"/>
              <a:t>Superior Court of Gwinnett County – August 2013</a:t>
            </a:r>
            <a:endParaRPr lang="en-US" u="sng" dirty="0"/>
          </a:p>
        </p:txBody>
      </p:sp>
      <p:sp>
        <p:nvSpPr>
          <p:cNvPr id="3" name="Content Placeholder 2"/>
          <p:cNvSpPr>
            <a:spLocks noGrp="1"/>
          </p:cNvSpPr>
          <p:nvPr>
            <p:ph idx="1"/>
          </p:nvPr>
        </p:nvSpPr>
        <p:spPr>
          <a:xfrm>
            <a:off x="457200" y="1371600"/>
            <a:ext cx="8229600" cy="4754563"/>
          </a:xfrm>
        </p:spPr>
        <p:txBody>
          <a:bodyPr>
            <a:normAutofit/>
          </a:bodyPr>
          <a:lstStyle/>
          <a:p>
            <a:pPr>
              <a:spcBef>
                <a:spcPts val="1800"/>
              </a:spcBef>
            </a:pPr>
            <a:r>
              <a:rPr lang="en-US" dirty="0" smtClean="0"/>
              <a:t>Jury trial</a:t>
            </a:r>
          </a:p>
          <a:p>
            <a:pPr>
              <a:spcBef>
                <a:spcPts val="1800"/>
              </a:spcBef>
            </a:pPr>
            <a:r>
              <a:rPr lang="en-US" dirty="0" smtClean="0"/>
              <a:t>Verdict: $0</a:t>
            </a:r>
          </a:p>
          <a:p>
            <a:pPr>
              <a:spcBef>
                <a:spcPts val="1800"/>
              </a:spcBef>
            </a:pPr>
            <a:r>
              <a:rPr lang="en-US" dirty="0" smtClean="0"/>
              <a:t>Jury found Plaintiffs 50% at fault and Defendant 1 50% at fault.  (Defendant 2 was dismissed by consent following the close of all evidence.)</a:t>
            </a:r>
            <a:endParaRPr lang="en-US" dirty="0"/>
          </a:p>
        </p:txBody>
      </p:sp>
    </p:spTree>
    <p:extLst>
      <p:ext uri="{BB962C8B-B14F-4D97-AF65-F5344CB8AC3E}">
        <p14:creationId xmlns:p14="http://schemas.microsoft.com/office/powerpoint/2010/main" val="41849309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Pulte Home Corp. v. Simerly</a:t>
            </a:r>
            <a:br>
              <a:rPr lang="en-US" u="sng" dirty="0" smtClean="0"/>
            </a:br>
            <a:r>
              <a:rPr lang="en-US" sz="1600" dirty="0" smtClean="0"/>
              <a:t>(Ga. App. 2013)</a:t>
            </a:r>
            <a:endParaRPr lang="en-US" u="sng" dirty="0"/>
          </a:p>
        </p:txBody>
      </p:sp>
      <p:sp>
        <p:nvSpPr>
          <p:cNvPr id="3" name="Content Placeholder 2"/>
          <p:cNvSpPr>
            <a:spLocks noGrp="1"/>
          </p:cNvSpPr>
          <p:nvPr>
            <p:ph idx="1"/>
          </p:nvPr>
        </p:nvSpPr>
        <p:spPr>
          <a:xfrm>
            <a:off x="304800" y="1066800"/>
            <a:ext cx="8458200" cy="5334000"/>
          </a:xfrm>
        </p:spPr>
        <p:txBody>
          <a:bodyPr>
            <a:noAutofit/>
          </a:bodyPr>
          <a:lstStyle/>
          <a:p>
            <a:r>
              <a:rPr lang="en-US" sz="1800" dirty="0" smtClean="0"/>
              <a:t>Homeowners brought action against home builder for trespass, nuisance, negligence, negligence per se, riparian rights, unjust enrichment, and ejectment based on builder’s actions in causing excess storm water to enter homeowners’ properties, and builder filed third-party complaints against other property owners, alleging a bridge on their property was the cause of the damage.</a:t>
            </a:r>
          </a:p>
          <a:p>
            <a:pPr>
              <a:spcBef>
                <a:spcPts val="600"/>
              </a:spcBef>
            </a:pPr>
            <a:r>
              <a:rPr lang="en-US" sz="1800" dirty="0" smtClean="0"/>
              <a:t>Home builder purchased property to develop single family residences. Shortly after starting mass grading and other land disturbing activities, excessive amounts of storm water, dirt, sediment, and development debris were discharged into a creek and ultimately into the ponds located on the homeowners’ properties. Investigations revealed this was caused by builder’s activities upstream and its failure to install and maintain erosion control devices required by law.</a:t>
            </a:r>
          </a:p>
          <a:p>
            <a:pPr>
              <a:spcBef>
                <a:spcPts val="600"/>
              </a:spcBef>
            </a:pPr>
            <a:r>
              <a:rPr lang="en-US" sz="1800" dirty="0" smtClean="0"/>
              <a:t>Homeowners alleged builder violated its duty under the Georgia Water Quality Control Act, the Georgia Waste Control Act, the Georgia Erosion and Sedimentation Control Act, and regulations issued under these statutes when it failed to abide by a permit issued by the State to discharge storm water.</a:t>
            </a:r>
          </a:p>
        </p:txBody>
      </p:sp>
    </p:spTree>
    <p:extLst>
      <p:ext uri="{BB962C8B-B14F-4D97-AF65-F5344CB8AC3E}">
        <p14:creationId xmlns:p14="http://schemas.microsoft.com/office/powerpoint/2010/main" val="181266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077200" cy="1143000"/>
          </a:xfrm>
        </p:spPr>
        <p:txBody>
          <a:bodyPr/>
          <a:lstStyle/>
          <a:p>
            <a:r>
              <a:rPr lang="en-US" dirty="0" smtClean="0"/>
              <a:t>Jury Trials</a:t>
            </a:r>
            <a:endParaRPr lang="en-US" dirty="0"/>
          </a:p>
        </p:txBody>
      </p:sp>
      <p:sp>
        <p:nvSpPr>
          <p:cNvPr id="3" name="Content Placeholder 2"/>
          <p:cNvSpPr>
            <a:spLocks noGrp="1"/>
          </p:cNvSpPr>
          <p:nvPr>
            <p:ph idx="1"/>
          </p:nvPr>
        </p:nvSpPr>
        <p:spPr>
          <a:xfrm>
            <a:off x="457200" y="1752600"/>
            <a:ext cx="8229600" cy="4373563"/>
          </a:xfrm>
        </p:spPr>
        <p:txBody>
          <a:bodyPr/>
          <a:lstStyle/>
          <a:p>
            <a:pPr>
              <a:spcBef>
                <a:spcPts val="2400"/>
              </a:spcBef>
            </a:pPr>
            <a:r>
              <a:rPr lang="en-US" dirty="0"/>
              <a:t>Jurors Know Water Flows Down Hill (Usually)</a:t>
            </a:r>
          </a:p>
          <a:p>
            <a:pPr>
              <a:spcBef>
                <a:spcPts val="2400"/>
              </a:spcBef>
            </a:pPr>
            <a:r>
              <a:rPr lang="en-US" dirty="0" smtClean="0"/>
              <a:t>Jurors Know Little About Construction</a:t>
            </a:r>
          </a:p>
          <a:p>
            <a:pPr>
              <a:spcBef>
                <a:spcPts val="2400"/>
              </a:spcBef>
            </a:pPr>
            <a:r>
              <a:rPr lang="en-US" dirty="0" smtClean="0"/>
              <a:t>Jurors Will Pick Who They Relate To</a:t>
            </a:r>
          </a:p>
          <a:p>
            <a:pPr>
              <a:spcBef>
                <a:spcPts val="2400"/>
              </a:spcBef>
            </a:pPr>
            <a:r>
              <a:rPr lang="en-US" dirty="0" smtClean="0"/>
              <a:t>Juries Relate to Who and What They Know</a:t>
            </a:r>
          </a:p>
        </p:txBody>
      </p:sp>
    </p:spTree>
    <p:extLst>
      <p:ext uri="{BB962C8B-B14F-4D97-AF65-F5344CB8AC3E}">
        <p14:creationId xmlns:p14="http://schemas.microsoft.com/office/powerpoint/2010/main" val="16958705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u="sng" dirty="0" smtClean="0"/>
              <a:t>Pulte Home Corp. v. </a:t>
            </a:r>
            <a:r>
              <a:rPr lang="en-US" u="sng" dirty="0" err="1" smtClean="0"/>
              <a:t>Simerly</a:t>
            </a:r>
            <a:r>
              <a:rPr lang="en-US" u="sng" dirty="0" smtClean="0"/>
              <a:t> – </a:t>
            </a:r>
            <a:r>
              <a:rPr lang="en-US" i="1" u="sng" dirty="0" smtClean="0"/>
              <a:t>cont.</a:t>
            </a:r>
            <a:r>
              <a:rPr lang="en-US" u="sng" dirty="0" smtClean="0"/>
              <a:t/>
            </a:r>
            <a:br>
              <a:rPr lang="en-US" u="sng" dirty="0" smtClean="0"/>
            </a:br>
            <a:r>
              <a:rPr lang="en-US" sz="1600" dirty="0" smtClean="0"/>
              <a:t>(Ga. App. 2013)</a:t>
            </a:r>
            <a:endParaRPr lang="en-US" u="sng" dirty="0"/>
          </a:p>
        </p:txBody>
      </p:sp>
      <p:sp>
        <p:nvSpPr>
          <p:cNvPr id="3" name="Content Placeholder 2"/>
          <p:cNvSpPr>
            <a:spLocks noGrp="1"/>
          </p:cNvSpPr>
          <p:nvPr>
            <p:ph idx="1"/>
          </p:nvPr>
        </p:nvSpPr>
        <p:spPr>
          <a:xfrm>
            <a:off x="304800" y="1219200"/>
            <a:ext cx="8382000" cy="4906963"/>
          </a:xfrm>
        </p:spPr>
        <p:txBody>
          <a:bodyPr>
            <a:normAutofit fontScale="92500" lnSpcReduction="20000"/>
          </a:bodyPr>
          <a:lstStyle/>
          <a:p>
            <a:pPr>
              <a:spcBef>
                <a:spcPts val="600"/>
              </a:spcBef>
            </a:pPr>
            <a:r>
              <a:rPr lang="en-US" dirty="0" smtClean="0"/>
              <a:t>Home builder engaged in spoliation by deleting emails relevant to the litigation, even after the trial court’s order enjoining builder from engaging in further destruction of evidence.</a:t>
            </a:r>
          </a:p>
          <a:p>
            <a:pPr>
              <a:spcBef>
                <a:spcPts val="1200"/>
              </a:spcBef>
            </a:pPr>
            <a:r>
              <a:rPr lang="en-US" dirty="0" smtClean="0"/>
              <a:t>Jury verdict for homeowners for $2.49 million in damages and attorneys fees.</a:t>
            </a:r>
          </a:p>
          <a:p>
            <a:pPr>
              <a:spcBef>
                <a:spcPts val="1200"/>
              </a:spcBef>
            </a:pPr>
            <a:r>
              <a:rPr lang="en-US" dirty="0" smtClean="0"/>
              <a:t>Builder appealed.</a:t>
            </a:r>
          </a:p>
          <a:p>
            <a:pPr>
              <a:spcBef>
                <a:spcPts val="1200"/>
              </a:spcBef>
            </a:pPr>
            <a:r>
              <a:rPr lang="en-US" dirty="0" smtClean="0"/>
              <a:t>Affirmed. </a:t>
            </a:r>
          </a:p>
          <a:p>
            <a:pPr>
              <a:spcBef>
                <a:spcPts val="1200"/>
              </a:spcBef>
            </a:pPr>
            <a:r>
              <a:rPr lang="en-US" dirty="0" smtClean="0"/>
              <a:t>“A discharge of storm-water runoff from construction activities where best management practices have not been property implemented violates the Sedimentation Control Act.” </a:t>
            </a:r>
            <a:endParaRPr lang="en-US" dirty="0"/>
          </a:p>
        </p:txBody>
      </p:sp>
    </p:spTree>
    <p:extLst>
      <p:ext uri="{BB962C8B-B14F-4D97-AF65-F5344CB8AC3E}">
        <p14:creationId xmlns:p14="http://schemas.microsoft.com/office/powerpoint/2010/main" val="12929317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all" dirty="0" smtClean="0"/>
              <a:t>Who Are your Neighbors</a:t>
            </a:r>
            <a:endParaRPr lang="en-US" cap="all" dirty="0"/>
          </a:p>
        </p:txBody>
      </p:sp>
      <p:sp>
        <p:nvSpPr>
          <p:cNvPr id="3" name="Content Placeholder 2"/>
          <p:cNvSpPr>
            <a:spLocks noGrp="1"/>
          </p:cNvSpPr>
          <p:nvPr>
            <p:ph idx="1"/>
          </p:nvPr>
        </p:nvSpPr>
        <p:spPr/>
        <p:txBody>
          <a:bodyPr/>
          <a:lstStyle/>
          <a:p>
            <a:pPr marL="0" indent="0" algn="ctr">
              <a:buNone/>
            </a:pPr>
            <a:r>
              <a:rPr lang="en-US" dirty="0" smtClean="0"/>
              <a:t>THREE CASES SETTLED</a:t>
            </a:r>
          </a:p>
          <a:p>
            <a:pPr marL="514350" indent="-514350">
              <a:spcBef>
                <a:spcPts val="2400"/>
              </a:spcBef>
              <a:buAutoNum type="alphaLcParenBoth"/>
            </a:pPr>
            <a:r>
              <a:rPr lang="en-US" dirty="0" smtClean="0"/>
              <a:t>Down stream former attorney with time on his hands</a:t>
            </a:r>
          </a:p>
          <a:p>
            <a:pPr marL="514350" indent="-514350">
              <a:spcBef>
                <a:spcPts val="1800"/>
              </a:spcBef>
              <a:buAutoNum type="alphaLcParenBoth"/>
            </a:pPr>
            <a:r>
              <a:rPr lang="en-US" dirty="0" smtClean="0"/>
              <a:t>Single mom with 2 kids in idyllic setting.  Then the rains of 2009</a:t>
            </a:r>
          </a:p>
          <a:p>
            <a:pPr marL="514350" indent="-514350">
              <a:spcBef>
                <a:spcPts val="1800"/>
              </a:spcBef>
              <a:buAutoNum type="alphaLcParenBoth"/>
            </a:pPr>
            <a:r>
              <a:rPr lang="en-US" dirty="0" smtClean="0"/>
              <a:t>Fish pond 2 blocks from State Hwy. project</a:t>
            </a:r>
            <a:endParaRPr lang="en-US" dirty="0"/>
          </a:p>
        </p:txBody>
      </p:sp>
    </p:spTree>
    <p:extLst>
      <p:ext uri="{BB962C8B-B14F-4D97-AF65-F5344CB8AC3E}">
        <p14:creationId xmlns:p14="http://schemas.microsoft.com/office/powerpoint/2010/main" val="3533817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PLAN REVIEWER APPROVAL DOES NOT BAR CLAIMS</a:t>
            </a:r>
          </a:p>
          <a:p>
            <a:pPr>
              <a:spcBef>
                <a:spcPts val="1800"/>
              </a:spcBef>
            </a:pPr>
            <a:r>
              <a:rPr lang="en-US" dirty="0" smtClean="0"/>
              <a:t>VISIT THE SITE</a:t>
            </a:r>
          </a:p>
          <a:p>
            <a:pPr>
              <a:spcBef>
                <a:spcPts val="1800"/>
              </a:spcBef>
            </a:pPr>
            <a:r>
              <a:rPr lang="en-US" dirty="0" smtClean="0"/>
              <a:t>DOCUMENT AND RETAIN</a:t>
            </a:r>
          </a:p>
          <a:p>
            <a:pPr>
              <a:spcBef>
                <a:spcPts val="1800"/>
              </a:spcBef>
            </a:pPr>
            <a:r>
              <a:rPr lang="en-US" dirty="0" smtClean="0"/>
              <a:t>PHOTOGRAPH</a:t>
            </a:r>
          </a:p>
          <a:p>
            <a:pPr>
              <a:spcBef>
                <a:spcPts val="1800"/>
              </a:spcBef>
            </a:pPr>
            <a:r>
              <a:rPr lang="en-US" dirty="0" smtClean="0"/>
              <a:t>BE PRO ACTIVE AND RESPONSIVE</a:t>
            </a:r>
          </a:p>
          <a:p>
            <a:pPr>
              <a:spcBef>
                <a:spcPts val="1800"/>
              </a:spcBef>
            </a:pPr>
            <a:r>
              <a:rPr lang="en-US" dirty="0" smtClean="0"/>
              <a:t>BE ABLE TO EXPLAIN THE EROSION CONTROL DESIGN PROCESS</a:t>
            </a:r>
          </a:p>
          <a:p>
            <a:pPr>
              <a:spcBef>
                <a:spcPts val="1800"/>
              </a:spcBef>
            </a:pPr>
            <a:r>
              <a:rPr lang="en-US" dirty="0" smtClean="0"/>
              <a:t>MAINTAIN, MAINTAIN, MAINTAIN</a:t>
            </a:r>
            <a:endParaRPr lang="en-US" dirty="0"/>
          </a:p>
        </p:txBody>
      </p:sp>
    </p:spTree>
    <p:extLst>
      <p:ext uri="{BB962C8B-B14F-4D97-AF65-F5344CB8AC3E}">
        <p14:creationId xmlns:p14="http://schemas.microsoft.com/office/powerpoint/2010/main" val="1362323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Best Management Practices shall be required</a:t>
            </a:r>
          </a:p>
          <a:p>
            <a:pPr marL="0" indent="0" algn="ctr">
              <a:buNone/>
            </a:pPr>
            <a:r>
              <a:rPr lang="en-US" dirty="0" smtClean="0"/>
              <a:t>for all land disturbing activities</a:t>
            </a:r>
          </a:p>
          <a:p>
            <a:pPr marL="0" indent="0">
              <a:buNone/>
            </a:pPr>
            <a:endParaRPr lang="en-US" dirty="0" smtClean="0"/>
          </a:p>
          <a:p>
            <a:pPr marL="0" indent="0" algn="ctr">
              <a:buNone/>
            </a:pPr>
            <a:r>
              <a:rPr lang="en-US" dirty="0" smtClean="0"/>
              <a:t>OCGA. § 12-7-6(a)</a:t>
            </a:r>
            <a:endParaRPr lang="en-US" dirty="0"/>
          </a:p>
        </p:txBody>
      </p:sp>
    </p:spTree>
    <p:extLst>
      <p:ext uri="{BB962C8B-B14F-4D97-AF65-F5344CB8AC3E}">
        <p14:creationId xmlns:p14="http://schemas.microsoft.com/office/powerpoint/2010/main" val="383290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dirty="0" smtClean="0"/>
              <a:t>BMP STANDARDS and SPECS</a:t>
            </a:r>
            <a:endParaRPr lang="en-US" dirty="0"/>
          </a:p>
        </p:txBody>
      </p:sp>
      <p:sp>
        <p:nvSpPr>
          <p:cNvPr id="3" name="Content Placeholder 2"/>
          <p:cNvSpPr>
            <a:spLocks noGrp="1"/>
          </p:cNvSpPr>
          <p:nvPr>
            <p:ph idx="1"/>
          </p:nvPr>
        </p:nvSpPr>
        <p:spPr>
          <a:xfrm>
            <a:off x="457200" y="1752600"/>
            <a:ext cx="8229600" cy="4373563"/>
          </a:xfrm>
        </p:spPr>
        <p:txBody>
          <a:bodyPr/>
          <a:lstStyle/>
          <a:p>
            <a:pPr>
              <a:spcBef>
                <a:spcPts val="3000"/>
              </a:spcBef>
            </a:pPr>
            <a:r>
              <a:rPr lang="en-US" dirty="0" smtClean="0"/>
              <a:t>Are intended to provide minimum criteria</a:t>
            </a:r>
          </a:p>
          <a:p>
            <a:pPr>
              <a:spcBef>
                <a:spcPts val="3000"/>
              </a:spcBef>
            </a:pPr>
            <a:r>
              <a:rPr lang="en-US" dirty="0" smtClean="0"/>
              <a:t>Not intended to be complete</a:t>
            </a:r>
          </a:p>
          <a:p>
            <a:pPr marL="0" indent="0" algn="ctr">
              <a:spcBef>
                <a:spcPts val="4200"/>
              </a:spcBef>
              <a:buNone/>
            </a:pPr>
            <a:r>
              <a:rPr lang="en-US" dirty="0" smtClean="0"/>
              <a:t>6-1</a:t>
            </a:r>
            <a:endParaRPr lang="en-US" dirty="0"/>
          </a:p>
        </p:txBody>
      </p:sp>
    </p:spTree>
    <p:extLst>
      <p:ext uri="{BB962C8B-B14F-4D97-AF65-F5344CB8AC3E}">
        <p14:creationId xmlns:p14="http://schemas.microsoft.com/office/powerpoint/2010/main" val="1433814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077200" cy="1066800"/>
          </a:xfrm>
        </p:spPr>
        <p:txBody>
          <a:bodyPr/>
          <a:lstStyle/>
          <a:p>
            <a:r>
              <a:rPr lang="en-US" dirty="0" smtClean="0"/>
              <a:t>SHALL, WILL, SHOULD and MAY</a:t>
            </a:r>
            <a:endParaRPr lang="en-US" dirty="0"/>
          </a:p>
        </p:txBody>
      </p:sp>
      <p:sp>
        <p:nvSpPr>
          <p:cNvPr id="3" name="Content Placeholder 2"/>
          <p:cNvSpPr>
            <a:spLocks noGrp="1"/>
          </p:cNvSpPr>
          <p:nvPr>
            <p:ph idx="1"/>
          </p:nvPr>
        </p:nvSpPr>
        <p:spPr/>
        <p:txBody>
          <a:bodyPr/>
          <a:lstStyle/>
          <a:p>
            <a:r>
              <a:rPr lang="en-US" dirty="0" smtClean="0"/>
              <a:t>Shall or Will – Mandatory</a:t>
            </a:r>
          </a:p>
          <a:p>
            <a:pPr>
              <a:spcBef>
                <a:spcPts val="2400"/>
              </a:spcBef>
            </a:pPr>
            <a:r>
              <a:rPr lang="en-US" dirty="0" smtClean="0"/>
              <a:t>Should – Advisory condition, recommended but</a:t>
            </a:r>
          </a:p>
          <a:p>
            <a:pPr marL="0" indent="0">
              <a:buNone/>
            </a:pPr>
            <a:r>
              <a:rPr lang="en-US" dirty="0"/>
              <a:t> </a:t>
            </a:r>
            <a:r>
              <a:rPr lang="en-US" dirty="0" smtClean="0"/>
              <a:t>               not mandatory</a:t>
            </a:r>
          </a:p>
          <a:p>
            <a:pPr>
              <a:spcBef>
                <a:spcPts val="2400"/>
              </a:spcBef>
            </a:pPr>
            <a:r>
              <a:rPr lang="en-US" dirty="0" smtClean="0"/>
              <a:t>May – Permissive, no requirement intended</a:t>
            </a:r>
          </a:p>
          <a:p>
            <a:pPr marL="0" indent="0" algn="ctr">
              <a:spcBef>
                <a:spcPts val="3000"/>
              </a:spcBef>
              <a:buNone/>
            </a:pPr>
            <a:r>
              <a:rPr lang="en-US" dirty="0" smtClean="0"/>
              <a:t>Ga. SWCC p. 6-1</a:t>
            </a:r>
            <a:endParaRPr lang="en-US" dirty="0"/>
          </a:p>
        </p:txBody>
      </p:sp>
    </p:spTree>
    <p:extLst>
      <p:ext uri="{BB962C8B-B14F-4D97-AF65-F5344CB8AC3E}">
        <p14:creationId xmlns:p14="http://schemas.microsoft.com/office/powerpoint/2010/main" val="3117148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153400" cy="1066800"/>
          </a:xfrm>
        </p:spPr>
        <p:txBody>
          <a:bodyPr/>
          <a:lstStyle/>
          <a:p>
            <a:r>
              <a:rPr lang="en-US" dirty="0" smtClean="0"/>
              <a:t>PLANNING and PLANS</a:t>
            </a:r>
            <a:endParaRPr lang="en-US" dirty="0"/>
          </a:p>
        </p:txBody>
      </p:sp>
      <p:sp>
        <p:nvSpPr>
          <p:cNvPr id="3" name="Content Placeholder 2"/>
          <p:cNvSpPr>
            <a:spLocks noGrp="1"/>
          </p:cNvSpPr>
          <p:nvPr>
            <p:ph idx="1"/>
          </p:nvPr>
        </p:nvSpPr>
        <p:spPr/>
        <p:txBody>
          <a:bodyPr/>
          <a:lstStyle/>
          <a:p>
            <a:r>
              <a:rPr lang="en-US" dirty="0" smtClean="0"/>
              <a:t>Preliminary Site Investigations</a:t>
            </a:r>
          </a:p>
          <a:p>
            <a:pPr>
              <a:spcBef>
                <a:spcPts val="2400"/>
              </a:spcBef>
            </a:pPr>
            <a:r>
              <a:rPr lang="en-US" dirty="0" smtClean="0"/>
              <a:t>Preliminary Design</a:t>
            </a:r>
          </a:p>
          <a:p>
            <a:pPr>
              <a:spcBef>
                <a:spcPts val="2400"/>
              </a:spcBef>
            </a:pPr>
            <a:r>
              <a:rPr lang="en-US" dirty="0" smtClean="0"/>
              <a:t>Subsurface Investigation</a:t>
            </a:r>
          </a:p>
          <a:p>
            <a:pPr>
              <a:spcBef>
                <a:spcPts val="2400"/>
              </a:spcBef>
            </a:pPr>
            <a:r>
              <a:rPr lang="en-US" dirty="0" smtClean="0"/>
              <a:t>Final Design</a:t>
            </a:r>
          </a:p>
          <a:p>
            <a:pPr>
              <a:spcBef>
                <a:spcPts val="2400"/>
              </a:spcBef>
            </a:pPr>
            <a:r>
              <a:rPr lang="en-US" dirty="0" smtClean="0"/>
              <a:t>Planning Normally </a:t>
            </a:r>
            <a:r>
              <a:rPr lang="en-US" dirty="0"/>
              <a:t>F</a:t>
            </a:r>
            <a:r>
              <a:rPr lang="en-US" dirty="0" smtClean="0"/>
              <a:t>ollows These 4 Steps</a:t>
            </a:r>
          </a:p>
          <a:p>
            <a:pPr marL="0" indent="0" algn="ctr">
              <a:spcBef>
                <a:spcPts val="3000"/>
              </a:spcBef>
              <a:buNone/>
            </a:pPr>
            <a:r>
              <a:rPr lang="en-US" dirty="0" smtClean="0"/>
              <a:t>Ga. SWCC p. 3-1</a:t>
            </a:r>
            <a:endParaRPr lang="en-US" dirty="0"/>
          </a:p>
        </p:txBody>
      </p:sp>
    </p:spTree>
    <p:extLst>
      <p:ext uri="{BB962C8B-B14F-4D97-AF65-F5344CB8AC3E}">
        <p14:creationId xmlns:p14="http://schemas.microsoft.com/office/powerpoint/2010/main" val="2619702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944562"/>
          </a:xfrm>
        </p:spPr>
        <p:txBody>
          <a:bodyPr>
            <a:normAutofit/>
          </a:bodyPr>
          <a:lstStyle/>
          <a:p>
            <a:r>
              <a:rPr lang="en-US" dirty="0" smtClean="0"/>
              <a:t>STABLIZE Disturbed Areas Immediately</a:t>
            </a:r>
            <a:endParaRPr lang="en-US" dirty="0"/>
          </a:p>
        </p:txBody>
      </p:sp>
      <p:sp>
        <p:nvSpPr>
          <p:cNvPr id="3" name="Content Placeholder 2"/>
          <p:cNvSpPr>
            <a:spLocks noGrp="1"/>
          </p:cNvSpPr>
          <p:nvPr>
            <p:ph idx="1"/>
          </p:nvPr>
        </p:nvSpPr>
        <p:spPr/>
        <p:txBody>
          <a:bodyPr/>
          <a:lstStyle/>
          <a:p>
            <a:pPr marL="0" indent="0">
              <a:buNone/>
            </a:pPr>
            <a:r>
              <a:rPr lang="en-US" dirty="0" smtClean="0"/>
              <a:t>	</a:t>
            </a:r>
          </a:p>
          <a:p>
            <a:pPr marL="0" indent="0">
              <a:buNone/>
            </a:pPr>
            <a:r>
              <a:rPr lang="en-US" dirty="0"/>
              <a:t>	</a:t>
            </a:r>
            <a:r>
              <a:rPr lang="en-US" dirty="0" smtClean="0"/>
              <a:t>Permanent structures, temporary or 	permanent vegetation… or a combination of 	these measures should be employed </a:t>
            </a:r>
            <a:r>
              <a:rPr lang="en-US" u="sng" dirty="0" smtClean="0"/>
              <a:t>as </a:t>
            </a:r>
            <a:r>
              <a:rPr lang="en-US" dirty="0" smtClean="0"/>
              <a:t>	</a:t>
            </a:r>
            <a:r>
              <a:rPr lang="en-US" u="sng" dirty="0" smtClean="0"/>
              <a:t>quickly as possible</a:t>
            </a:r>
            <a:r>
              <a:rPr lang="en-US" dirty="0" smtClean="0"/>
              <a:t> after the land is disturbed</a:t>
            </a:r>
          </a:p>
          <a:p>
            <a:pPr marL="0" indent="0" algn="ctr">
              <a:spcBef>
                <a:spcPts val="4200"/>
              </a:spcBef>
              <a:buNone/>
            </a:pPr>
            <a:r>
              <a:rPr lang="en-US" dirty="0" smtClean="0"/>
              <a:t>p. 2-4</a:t>
            </a:r>
            <a:endParaRPr lang="en-US" dirty="0"/>
          </a:p>
        </p:txBody>
      </p:sp>
    </p:spTree>
    <p:extLst>
      <p:ext uri="{BB962C8B-B14F-4D97-AF65-F5344CB8AC3E}">
        <p14:creationId xmlns:p14="http://schemas.microsoft.com/office/powerpoint/2010/main" val="1789338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862</TotalTime>
  <Words>3290</Words>
  <Application>Microsoft Office PowerPoint</Application>
  <PresentationFormat>On-screen Show (4:3)</PresentationFormat>
  <Paragraphs>228</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Lessons From Erosion and Sediment Control Litigation  3/19/15  Michael W. Lord Freeman Mathis &amp; Gary, LLP 100 Galleria Parkway Suite 1600 Atlanta, GA 30339</vt:lpstr>
      <vt:lpstr>Manual for Erosion and Sediment Control in Georgia</vt:lpstr>
      <vt:lpstr>5th Audience</vt:lpstr>
      <vt:lpstr>Jury Trials</vt:lpstr>
      <vt:lpstr>PowerPoint Presentation</vt:lpstr>
      <vt:lpstr>BMP STANDARDS and SPECS</vt:lpstr>
      <vt:lpstr>SHALL, WILL, SHOULD and MAY</vt:lpstr>
      <vt:lpstr>PLANNING and PLANS</vt:lpstr>
      <vt:lpstr>STABLIZE Disturbed Areas Immediately</vt:lpstr>
      <vt:lpstr>Fit the Activity to the Topography and Soils</vt:lpstr>
      <vt:lpstr>PowerPoint Presentation</vt:lpstr>
      <vt:lpstr>PowerPoint Presentation</vt:lpstr>
      <vt:lpstr>PowerPoint Presentation</vt:lpstr>
      <vt:lpstr>TYPES OF CLAIMS</vt:lpstr>
      <vt:lpstr>DAMAGES</vt:lpstr>
      <vt:lpstr>Lessons from Appellate Cases </vt:lpstr>
      <vt:lpstr>John H. Smith, Inc. v. Teveit (Ga. App. 1985)</vt:lpstr>
      <vt:lpstr>John H. Smith, Inc. v. Teveit – cont. (Ga. App. 1985)</vt:lpstr>
      <vt:lpstr>Bruce v. Wallis  (Ga. 2001) </vt:lpstr>
      <vt:lpstr>Bruce v. Wallis – cont.  (Ga. 2001) </vt:lpstr>
      <vt:lpstr>Sumitomo Corp. of America v. Deal (Ga. App. 2002)</vt:lpstr>
      <vt:lpstr>Sumitomo Corp. of America v. Deal - cont. (Ga. App. 2002)</vt:lpstr>
      <vt:lpstr>Simerly v. Pulte Home Corp. Superior Court of Forsyth County – September 2011 Ga. Appeals Affirmed 2013</vt:lpstr>
      <vt:lpstr>Simerly v. Pulte Home Corp. – cont. Superior Court of Forsyth County – September 2011 Ga. Appeals Affirmed 2013</vt:lpstr>
      <vt:lpstr>Simerly v. Pulte Home Corp. – cont. Superior Court of Forsyth County – September 2011 Ga. Appeals Affirmed 2013</vt:lpstr>
      <vt:lpstr>PowerPoint Presentation</vt:lpstr>
      <vt:lpstr>Coffman v. Bramlett, et al. Superior Court of Cobb County – March 2010</vt:lpstr>
      <vt:lpstr>Coffman v. Bramlett, et al. – cont. Superior Court of Cobb County – March 2010</vt:lpstr>
      <vt:lpstr>Cochran v. Godfrey Superior Court of Hall County – August 2011</vt:lpstr>
      <vt:lpstr>Cochran v. Godfrey – cont. Superior Court of Hall County – August 2011</vt:lpstr>
      <vt:lpstr>Robinson v. Walker Superior Court of Cherokee County – August 2006</vt:lpstr>
      <vt:lpstr>Robinson v. Walker – cont. Superior Court of Cherokee County – August 2006</vt:lpstr>
      <vt:lpstr>Williams v. Ultima Holdings Superior Court of Fulton County – January 2010</vt:lpstr>
      <vt:lpstr>Williams v. Ultima Holdings – cont. Superior Court of Fulton County – January 2010</vt:lpstr>
      <vt:lpstr>Williams v. Ultima Holdings – cont. Superior Court of Fulton County – January 2010</vt:lpstr>
      <vt:lpstr>Camp v. Kennedy Dev. Co. Inc., et al. Superior Court of Gwinnett County – August 2013</vt:lpstr>
      <vt:lpstr>Camp v. Kennedy Dev. Co. Inc., et al. cont. Superior Court of Gwinnett County – August 2013</vt:lpstr>
      <vt:lpstr>Camp v. Kennedy Dev. Co. Inc., et al., cont. Superior Court of Gwinnett County – August 2013</vt:lpstr>
      <vt:lpstr>Pulte Home Corp. v. Simerly (Ga. App. 2013)</vt:lpstr>
      <vt:lpstr>Pulte Home Corp. v. Simerly – cont. (Ga. App. 2013)</vt:lpstr>
      <vt:lpstr>Who Are your Neighbors</vt:lpstr>
      <vt:lpstr>LESSONS LEARNED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and  General Liability Insurance  for Engineers</dc:title>
  <dc:creator>Jeff Mitchell (ATLA)</dc:creator>
  <cp:lastModifiedBy>Erin A.Bowman</cp:lastModifiedBy>
  <cp:revision>130</cp:revision>
  <cp:lastPrinted>2015-03-18T17:36:53Z</cp:lastPrinted>
  <dcterms:modified xsi:type="dcterms:W3CDTF">2015-03-18T17:40:58Z</dcterms:modified>
</cp:coreProperties>
</file>